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3" r:id="rId5"/>
    <p:sldId id="258" r:id="rId6"/>
    <p:sldId id="1175" r:id="rId7"/>
    <p:sldId id="256" r:id="rId8"/>
    <p:sldId id="257" r:id="rId9"/>
    <p:sldId id="1179" r:id="rId10"/>
    <p:sldId id="261" r:id="rId11"/>
    <p:sldId id="272" r:id="rId12"/>
    <p:sldId id="260" r:id="rId13"/>
    <p:sldId id="262" r:id="rId14"/>
    <p:sldId id="263" r:id="rId15"/>
    <p:sldId id="264" r:id="rId16"/>
    <p:sldId id="1178" r:id="rId17"/>
    <p:sldId id="265" r:id="rId18"/>
    <p:sldId id="266" r:id="rId19"/>
    <p:sldId id="267" r:id="rId20"/>
    <p:sldId id="1174" r:id="rId21"/>
    <p:sldId id="269" r:id="rId22"/>
    <p:sldId id="270" r:id="rId23"/>
    <p:sldId id="268" r:id="rId24"/>
    <p:sldId id="1181" r:id="rId25"/>
    <p:sldId id="1182" r:id="rId26"/>
    <p:sldId id="1183" r:id="rId27"/>
    <p:sldId id="271" r:id="rId28"/>
    <p:sldId id="1184" r:id="rId29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A56D85-9375-4482-95D1-B4AA4D93B782}" type="doc">
      <dgm:prSet loTypeId="urn:microsoft.com/office/officeart/2008/layout/LinedList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s-CR"/>
        </a:p>
      </dgm:t>
    </dgm:pt>
    <dgm:pt modelId="{09CA6442-ABD9-4956-A63C-6DE85946736F}">
      <dgm:prSet phldrT="[Texto]" custT="1"/>
      <dgm:spPr>
        <a:xfrm>
          <a:off x="0" y="36495"/>
          <a:ext cx="8572091" cy="973440"/>
        </a:xfrm>
        <a:gradFill rotWithShape="0">
          <a:gsLst>
            <a:gs pos="0">
              <a:srgbClr val="4F81BD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s-CR" sz="160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1. Para cada  estrategia</a:t>
          </a:r>
        </a:p>
      </dgm:t>
    </dgm:pt>
    <dgm:pt modelId="{C72CC4E3-39BA-44A4-B82E-F32028DAC872}" type="parTrans" cxnId="{FB32A069-AE67-4630-A728-D8D4DC5C1AD9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6F6461EA-81B3-43E1-BF80-84F21AC677E4}" type="sibTrans" cxnId="{FB32A069-AE67-4630-A728-D8D4DC5C1AD9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28BE1A72-14BF-4A6D-83B5-FD36F8082015}">
      <dgm:prSet phldrT="[Texto]" custT="1"/>
      <dgm:spPr>
        <a:xfrm>
          <a:off x="0" y="1009935"/>
          <a:ext cx="8572091" cy="861120"/>
        </a:xfr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s-CR" sz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1.1. Definir el plan de acción detallado</a:t>
          </a:r>
          <a:r>
            <a:rPr lang="es-CR" sz="1200" b="0" i="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 – Responsables: Centros de Responsabilidad. </a:t>
          </a:r>
        </a:p>
      </dgm:t>
    </dgm:pt>
    <dgm:pt modelId="{BD82D8D0-E1FD-4E3A-B17E-3FD28344C666}" type="parTrans" cxnId="{4E47C2BA-1D75-4619-B1D0-31B3956F0F2A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66A71331-FA6C-4097-8E67-14368B4FF43C}" type="sibTrans" cxnId="{4E47C2BA-1D75-4619-B1D0-31B3956F0F2A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9C569796-DC09-4269-877C-9FCE45DC20C2}">
      <dgm:prSet phldrT="[Texto]" custT="1"/>
      <dgm:spPr>
        <a:xfrm>
          <a:off x="0" y="1871056"/>
          <a:ext cx="8572091" cy="973440"/>
        </a:xfrm>
        <a:gradFill rotWithShape="0">
          <a:gsLst>
            <a:gs pos="0">
              <a:srgbClr val="4F81BD">
                <a:shade val="80000"/>
                <a:hueOff val="102082"/>
                <a:satOff val="-1464"/>
                <a:lumOff val="8538"/>
                <a:alphaOff val="0"/>
                <a:shade val="51000"/>
                <a:satMod val="130000"/>
              </a:srgbClr>
            </a:gs>
            <a:gs pos="80000">
              <a:srgbClr val="4F81BD">
                <a:shade val="80000"/>
                <a:hueOff val="102082"/>
                <a:satOff val="-1464"/>
                <a:lumOff val="8538"/>
                <a:alphaOff val="0"/>
                <a:shade val="93000"/>
                <a:satMod val="130000"/>
              </a:srgbClr>
            </a:gs>
            <a:gs pos="100000">
              <a:srgbClr val="4F81BD">
                <a:shade val="80000"/>
                <a:hueOff val="102082"/>
                <a:satOff val="-1464"/>
                <a:lumOff val="853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s-CR" sz="160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2.Aprobación</a:t>
          </a:r>
        </a:p>
      </dgm:t>
    </dgm:pt>
    <dgm:pt modelId="{DDC98C60-6F9B-460A-BECE-AC3B6AF4C751}" type="parTrans" cxnId="{DE4A71AE-3CCC-46A3-AD8B-BD07924263A0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92802BF3-F144-4225-9C6C-D83FA368E683}" type="sibTrans" cxnId="{DE4A71AE-3CCC-46A3-AD8B-BD07924263A0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3A1296BA-6A12-4753-BD8D-38C0EEEB8AA4}">
      <dgm:prSet phldrT="[Texto]" custT="1"/>
      <dgm:spPr>
        <a:xfrm>
          <a:off x="0" y="2844496"/>
          <a:ext cx="8572091" cy="1076400"/>
        </a:xfr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s-CR" sz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2.1. Dar a conocer al órgano superior para aprobación del plan de acción.</a:t>
          </a:r>
          <a:r>
            <a:rPr lang="es-CR" sz="1200" b="0" i="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 – Responsables: Dirección de Planificación en coordinación con los Centros de Responsabilidad. </a:t>
          </a:r>
          <a:endParaRPr lang="es-CR" sz="1200" dirty="0">
            <a:solidFill>
              <a:sysClr val="windowText" lastClr="000000"/>
            </a:solidFill>
            <a:latin typeface="Franklin Gothic Medium Cond" panose="020B0606030402020204" pitchFamily="34" charset="0"/>
            <a:ea typeface="+mn-ea"/>
            <a:cs typeface="+mn-cs"/>
          </a:endParaRPr>
        </a:p>
      </dgm:t>
    </dgm:pt>
    <dgm:pt modelId="{0F11A649-2D3D-49FB-B4B9-74DE510F22E9}" type="parTrans" cxnId="{5B722A84-4F08-41FE-8AFA-5A4C36074183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74A2B7E2-8BD3-48D6-967C-8B2B589C20A0}" type="sibTrans" cxnId="{5B722A84-4F08-41FE-8AFA-5A4C36074183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BCE32BE2-2265-4232-94CF-7F68C011B6C6}">
      <dgm:prSet phldrT="[Texto]" custT="1"/>
      <dgm:spPr>
        <a:xfrm>
          <a:off x="0" y="1009935"/>
          <a:ext cx="8572091" cy="861120"/>
        </a:xfr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s-CR" sz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1.2. Utilizar la matriz del plan de acción </a:t>
          </a:r>
          <a:r>
            <a:rPr lang="es-CR" sz="1200" b="0" i="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– Responsables: Centros de Responsabilidad. </a:t>
          </a:r>
          <a:endParaRPr lang="es-CR" sz="1200" dirty="0">
            <a:solidFill>
              <a:sysClr val="windowText" lastClr="000000"/>
            </a:solidFill>
            <a:latin typeface="Franklin Gothic Medium Cond" panose="020B0606030402020204" pitchFamily="34" charset="0"/>
            <a:ea typeface="+mn-ea"/>
            <a:cs typeface="+mn-cs"/>
          </a:endParaRPr>
        </a:p>
      </dgm:t>
    </dgm:pt>
    <dgm:pt modelId="{724BB981-C207-477D-B356-F61DF6183A47}" type="parTrans" cxnId="{5782F457-0BDD-4877-BAAA-32C94C7E42B4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F33EEFC2-3BFF-4B43-98F8-B81DCC4EDBA6}" type="sibTrans" cxnId="{5782F457-0BDD-4877-BAAA-32C94C7E42B4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B041D6FF-AF5E-4BBE-BA87-91046DFED2FF}">
      <dgm:prSet phldrT="[Texto]" custT="1"/>
      <dgm:spPr>
        <a:xfrm>
          <a:off x="0" y="2844496"/>
          <a:ext cx="8572091" cy="1076400"/>
        </a:xfr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s-CR" sz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2.2. Aprobación o desaprobación del plan de acción (en caso que ya están aprobadas aún así incorporarlas para el alineamiento estratégico). </a:t>
          </a:r>
          <a:r>
            <a:rPr lang="es-CR" sz="1200" b="0" i="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– Responsables: Corte Plena o Consejo Superior. </a:t>
          </a:r>
          <a:endParaRPr lang="es-CR" sz="1200" dirty="0">
            <a:solidFill>
              <a:sysClr val="windowText" lastClr="000000"/>
            </a:solidFill>
            <a:latin typeface="Franklin Gothic Medium Cond" panose="020B0606030402020204" pitchFamily="34" charset="0"/>
            <a:ea typeface="+mn-ea"/>
            <a:cs typeface="+mn-cs"/>
          </a:endParaRPr>
        </a:p>
      </dgm:t>
    </dgm:pt>
    <dgm:pt modelId="{92C30182-3C4F-4BB8-95EF-5675D2F870FF}" type="parTrans" cxnId="{1E5745E1-68E1-407E-B9D6-2D5481F8AF35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EF3965B8-B389-44F4-B254-40C41D3CD66F}" type="sibTrans" cxnId="{1E5745E1-68E1-407E-B9D6-2D5481F8AF35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0A0CCB5F-3601-41AD-B7FE-B2F14CE05A29}">
      <dgm:prSet phldrT="[Texto]" custT="1"/>
      <dgm:spPr>
        <a:xfrm>
          <a:off x="0" y="3920896"/>
          <a:ext cx="8572091" cy="973440"/>
        </a:xfrm>
        <a:gradFill rotWithShape="0">
          <a:gsLst>
            <a:gs pos="0">
              <a:srgbClr val="4F81BD">
                <a:shade val="80000"/>
                <a:hueOff val="204164"/>
                <a:satOff val="-2928"/>
                <a:lumOff val="17077"/>
                <a:alphaOff val="0"/>
                <a:shade val="51000"/>
                <a:satMod val="130000"/>
              </a:srgbClr>
            </a:gs>
            <a:gs pos="80000">
              <a:srgbClr val="4F81BD">
                <a:shade val="80000"/>
                <a:hueOff val="204164"/>
                <a:satOff val="-2928"/>
                <a:lumOff val="17077"/>
                <a:alphaOff val="0"/>
                <a:shade val="93000"/>
                <a:satMod val="130000"/>
              </a:srgbClr>
            </a:gs>
            <a:gs pos="100000">
              <a:srgbClr val="4F81BD">
                <a:shade val="80000"/>
                <a:hueOff val="204164"/>
                <a:satOff val="-2928"/>
                <a:lumOff val="1707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s-CR" sz="160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3. Ejecución y seguimiento</a:t>
          </a:r>
        </a:p>
      </dgm:t>
    </dgm:pt>
    <dgm:pt modelId="{E9695146-7D93-4ACA-9BA3-B4355B039E7E}" type="parTrans" cxnId="{51A07FDD-1A88-4E28-B297-DF894169402A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A88E544D-B4EE-47B2-88B3-141F3990B325}" type="sibTrans" cxnId="{51A07FDD-1A88-4E28-B297-DF894169402A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12BB2E2C-C373-496B-BEB5-C311F2CEBC3F}">
      <dgm:prSet phldrT="[Texto]" custT="1"/>
      <dgm:spPr>
        <a:xfrm>
          <a:off x="0" y="4894335"/>
          <a:ext cx="8572091" cy="861120"/>
        </a:xfr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s-CR" sz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3.1. Ejecutar el plan de acción por parte de las oficinas judiciales  </a:t>
          </a:r>
          <a:r>
            <a:rPr lang="es-CR" sz="1200" b="0" i="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– Responsables: Centros de Responsabilidad. </a:t>
          </a:r>
          <a:endParaRPr lang="es-CR" sz="1200" dirty="0">
            <a:solidFill>
              <a:sysClr val="windowText" lastClr="000000"/>
            </a:solidFill>
            <a:latin typeface="Franklin Gothic Medium Cond" panose="020B0606030402020204" pitchFamily="34" charset="0"/>
            <a:ea typeface="+mn-ea"/>
            <a:cs typeface="+mn-cs"/>
          </a:endParaRPr>
        </a:p>
      </dgm:t>
    </dgm:pt>
    <dgm:pt modelId="{4B9186B0-E41C-4633-9A13-91D4DA633173}" type="parTrans" cxnId="{C0FD6EA3-F9E6-420D-B8C0-A86512DFE6D8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746E4598-FDAD-49E1-A280-74CF194F034F}" type="sibTrans" cxnId="{C0FD6EA3-F9E6-420D-B8C0-A86512DFE6D8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7CAE7B5B-AAA4-46BE-AC8F-0434C597FF55}">
      <dgm:prSet phldrT="[Texto]" custT="1"/>
      <dgm:spPr>
        <a:xfrm>
          <a:off x="0" y="4894335"/>
          <a:ext cx="8572091" cy="861120"/>
        </a:xfr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s-CR" sz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3.2. Dar seguimiento al plan de acción hasta su cumplimiento.  </a:t>
          </a:r>
          <a:r>
            <a:rPr lang="es-CR" sz="1200" b="0" i="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– Responsables: Centros de Responsabilidad. </a:t>
          </a:r>
          <a:endParaRPr lang="es-CR" sz="1200" dirty="0">
            <a:solidFill>
              <a:sysClr val="windowText" lastClr="000000"/>
            </a:solidFill>
            <a:latin typeface="Franklin Gothic Medium Cond" panose="020B0606030402020204" pitchFamily="34" charset="0"/>
            <a:ea typeface="+mn-ea"/>
            <a:cs typeface="+mn-cs"/>
          </a:endParaRPr>
        </a:p>
      </dgm:t>
    </dgm:pt>
    <dgm:pt modelId="{EE360658-0B4A-4033-AFD8-91ED46175E68}" type="parTrans" cxnId="{42D12976-27DE-45F7-A41E-FDA62DDB975D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29AF1DB3-D372-4C0C-A4FE-64B92755E17B}" type="sibTrans" cxnId="{42D12976-27DE-45F7-A41E-FDA62DDB975D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DC9F0D4D-9251-4A3B-9803-006136D11B51}">
      <dgm:prSet phldrT="[Texto]" custT="1"/>
      <dgm:spPr>
        <a:xfrm>
          <a:off x="0" y="5755456"/>
          <a:ext cx="8572091" cy="973440"/>
        </a:xfrm>
        <a:gradFill rotWithShape="0">
          <a:gsLst>
            <a:gs pos="0">
              <a:srgbClr val="4F81BD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rgbClr>
            </a:gs>
            <a:gs pos="80000">
              <a:srgbClr val="4F81BD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rgbClr>
            </a:gs>
            <a:gs pos="100000">
              <a:srgbClr val="4F81BD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s-CR" sz="16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4. Informe de resultados</a:t>
          </a:r>
        </a:p>
      </dgm:t>
    </dgm:pt>
    <dgm:pt modelId="{FB9E2C2E-7ECC-4C16-A534-342D934269E8}" type="parTrans" cxnId="{B1EAE792-1693-4EA3-8E55-D1C069E11885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C70E957F-7254-4BA1-9551-6319806B7ADC}" type="sibTrans" cxnId="{B1EAE792-1693-4EA3-8E55-D1C069E11885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2327BE41-F001-4D0E-B012-171857DA8058}">
      <dgm:prSet phldrT="[Texto]" custT="1"/>
      <dgm:spPr>
        <a:xfrm>
          <a:off x="0" y="6728896"/>
          <a:ext cx="8572091" cy="861120"/>
        </a:xfr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s-CR" sz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4.1. Realizar informe de los resultados obtenidos del plan de acción por cada responsable </a:t>
          </a:r>
          <a:r>
            <a:rPr lang="es-CR" sz="1200" b="0" i="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– Responsables: Dirección de Planificación en coordinación con los Centros de Responsabilidad. </a:t>
          </a:r>
          <a:endParaRPr lang="es-CR" sz="1200" dirty="0">
            <a:solidFill>
              <a:sysClr val="windowText" lastClr="000000"/>
            </a:solidFill>
            <a:latin typeface="Franklin Gothic Medium Cond" panose="020B0606030402020204" pitchFamily="34" charset="0"/>
            <a:ea typeface="+mn-ea"/>
            <a:cs typeface="+mn-cs"/>
          </a:endParaRPr>
        </a:p>
      </dgm:t>
    </dgm:pt>
    <dgm:pt modelId="{115BDF1A-CF6A-49F4-90B4-DAA9C9EC44B2}" type="parTrans" cxnId="{D3BC1589-91B5-40C5-9F97-A8D96ED04B74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A16CC94D-D689-4392-B988-8AADC8ADCF32}" type="sibTrans" cxnId="{D3BC1589-91B5-40C5-9F97-A8D96ED04B74}">
      <dgm:prSet/>
      <dgm:spPr/>
      <dgm:t>
        <a:bodyPr/>
        <a:lstStyle/>
        <a:p>
          <a:endParaRPr lang="es-CR" sz="900">
            <a:solidFill>
              <a:schemeClr val="tx1"/>
            </a:solidFill>
            <a:latin typeface="Franklin Gothic Medium Cond" panose="020B0606030402020204" pitchFamily="34" charset="0"/>
          </a:endParaRPr>
        </a:p>
      </dgm:t>
    </dgm:pt>
    <dgm:pt modelId="{19CF1CA8-0E26-423C-87F7-CEEDAA4D03D8}">
      <dgm:prSet phldrT="[Texto]" custT="1"/>
      <dgm:spPr>
        <a:xfrm>
          <a:off x="0" y="2844496"/>
          <a:ext cx="8572091" cy="1076400"/>
        </a:xfr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s-CR" sz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2.3. Alinear con el Sistema PEI y PAO los objetivos y metas. – Dirección de Planificación en coordinación con los Centros de Responsabilidad. </a:t>
          </a:r>
        </a:p>
      </dgm:t>
    </dgm:pt>
    <dgm:pt modelId="{DC98FA06-632D-4455-8C9E-D1F03F7B7753}" type="parTrans" cxnId="{44684F2B-3182-4935-9449-3C839673A2FF}">
      <dgm:prSet/>
      <dgm:spPr/>
      <dgm:t>
        <a:bodyPr/>
        <a:lstStyle/>
        <a:p>
          <a:endParaRPr lang="es-CR" sz="1600"/>
        </a:p>
      </dgm:t>
    </dgm:pt>
    <dgm:pt modelId="{1D5C89D1-C899-4EF0-A9F5-46B85919FA97}" type="sibTrans" cxnId="{44684F2B-3182-4935-9449-3C839673A2FF}">
      <dgm:prSet/>
      <dgm:spPr/>
      <dgm:t>
        <a:bodyPr/>
        <a:lstStyle/>
        <a:p>
          <a:endParaRPr lang="es-CR" sz="1600"/>
        </a:p>
      </dgm:t>
    </dgm:pt>
    <dgm:pt modelId="{D84D3499-924A-4C0C-843D-B00D9A90327F}" type="pres">
      <dgm:prSet presAssocID="{7AA56D85-9375-4482-95D1-B4AA4D93B782}" presName="vert0" presStyleCnt="0">
        <dgm:presLayoutVars>
          <dgm:dir/>
          <dgm:animOne val="branch"/>
          <dgm:animLvl val="lvl"/>
        </dgm:presLayoutVars>
      </dgm:prSet>
      <dgm:spPr/>
    </dgm:pt>
    <dgm:pt modelId="{AE6AC425-E012-41CB-A2AB-F7538021A3DE}" type="pres">
      <dgm:prSet presAssocID="{09CA6442-ABD9-4956-A63C-6DE85946736F}" presName="thickLine" presStyleLbl="alignNode1" presStyleIdx="0" presStyleCnt="4"/>
      <dgm:spPr/>
    </dgm:pt>
    <dgm:pt modelId="{2F794DDC-AEB2-490D-807D-612151919883}" type="pres">
      <dgm:prSet presAssocID="{09CA6442-ABD9-4956-A63C-6DE85946736F}" presName="horz1" presStyleCnt="0"/>
      <dgm:spPr/>
    </dgm:pt>
    <dgm:pt modelId="{81B658B7-8602-458E-8B09-0BF75614FAE8}" type="pres">
      <dgm:prSet presAssocID="{09CA6442-ABD9-4956-A63C-6DE85946736F}" presName="tx1" presStyleLbl="revTx" presStyleIdx="0" presStyleCnt="12"/>
      <dgm:spPr>
        <a:prstGeom prst="roundRect">
          <a:avLst/>
        </a:prstGeom>
      </dgm:spPr>
    </dgm:pt>
    <dgm:pt modelId="{B49623E3-3E1C-4EE2-B07A-DBD33FB52566}" type="pres">
      <dgm:prSet presAssocID="{09CA6442-ABD9-4956-A63C-6DE85946736F}" presName="vert1" presStyleCnt="0"/>
      <dgm:spPr/>
    </dgm:pt>
    <dgm:pt modelId="{B8ADDD12-1584-4074-9F63-BA7E567F0A3A}" type="pres">
      <dgm:prSet presAssocID="{28BE1A72-14BF-4A6D-83B5-FD36F8082015}" presName="vertSpace2a" presStyleCnt="0"/>
      <dgm:spPr/>
    </dgm:pt>
    <dgm:pt modelId="{FAA4BD9E-B555-4CB1-83D5-36002BA5B872}" type="pres">
      <dgm:prSet presAssocID="{28BE1A72-14BF-4A6D-83B5-FD36F8082015}" presName="horz2" presStyleCnt="0"/>
      <dgm:spPr/>
    </dgm:pt>
    <dgm:pt modelId="{2F51A825-5BF1-4B03-9697-36583E1DA97E}" type="pres">
      <dgm:prSet presAssocID="{28BE1A72-14BF-4A6D-83B5-FD36F8082015}" presName="horzSpace2" presStyleCnt="0"/>
      <dgm:spPr/>
    </dgm:pt>
    <dgm:pt modelId="{2AACBD5F-D971-427D-A316-5886947E85F6}" type="pres">
      <dgm:prSet presAssocID="{28BE1A72-14BF-4A6D-83B5-FD36F8082015}" presName="tx2" presStyleLbl="revTx" presStyleIdx="1" presStyleCnt="12"/>
      <dgm:spPr>
        <a:prstGeom prst="rect">
          <a:avLst/>
        </a:prstGeom>
      </dgm:spPr>
    </dgm:pt>
    <dgm:pt modelId="{09A74C90-4A4C-4255-AF5B-F605A11DFEC0}" type="pres">
      <dgm:prSet presAssocID="{28BE1A72-14BF-4A6D-83B5-FD36F8082015}" presName="vert2" presStyleCnt="0"/>
      <dgm:spPr/>
    </dgm:pt>
    <dgm:pt modelId="{3971898A-F3E8-4B4E-8C86-94628C34759D}" type="pres">
      <dgm:prSet presAssocID="{28BE1A72-14BF-4A6D-83B5-FD36F8082015}" presName="thinLine2b" presStyleLbl="callout" presStyleIdx="0" presStyleCnt="8"/>
      <dgm:spPr/>
    </dgm:pt>
    <dgm:pt modelId="{5121DFF1-BAD1-4DB6-8FF9-25165B77D884}" type="pres">
      <dgm:prSet presAssocID="{28BE1A72-14BF-4A6D-83B5-FD36F8082015}" presName="vertSpace2b" presStyleCnt="0"/>
      <dgm:spPr/>
    </dgm:pt>
    <dgm:pt modelId="{720EF092-84A3-4F3A-8D7A-E4E63D308252}" type="pres">
      <dgm:prSet presAssocID="{BCE32BE2-2265-4232-94CF-7F68C011B6C6}" presName="horz2" presStyleCnt="0"/>
      <dgm:spPr/>
    </dgm:pt>
    <dgm:pt modelId="{E2843D5E-47A6-4FD1-8ECF-D0F22BAC82AF}" type="pres">
      <dgm:prSet presAssocID="{BCE32BE2-2265-4232-94CF-7F68C011B6C6}" presName="horzSpace2" presStyleCnt="0"/>
      <dgm:spPr/>
    </dgm:pt>
    <dgm:pt modelId="{70EB7CF3-BA6C-43C5-85C5-7D34AC4D044B}" type="pres">
      <dgm:prSet presAssocID="{BCE32BE2-2265-4232-94CF-7F68C011B6C6}" presName="tx2" presStyleLbl="revTx" presStyleIdx="2" presStyleCnt="12"/>
      <dgm:spPr>
        <a:prstGeom prst="rect">
          <a:avLst/>
        </a:prstGeom>
      </dgm:spPr>
    </dgm:pt>
    <dgm:pt modelId="{7B1DDDB2-4D7A-4CD0-BED6-CEFC83BD3AEA}" type="pres">
      <dgm:prSet presAssocID="{BCE32BE2-2265-4232-94CF-7F68C011B6C6}" presName="vert2" presStyleCnt="0"/>
      <dgm:spPr/>
    </dgm:pt>
    <dgm:pt modelId="{9134623D-7DDC-46A9-A2C6-E5EFA0A064EE}" type="pres">
      <dgm:prSet presAssocID="{BCE32BE2-2265-4232-94CF-7F68C011B6C6}" presName="thinLine2b" presStyleLbl="callout" presStyleIdx="1" presStyleCnt="8"/>
      <dgm:spPr/>
    </dgm:pt>
    <dgm:pt modelId="{25CF05DE-18B1-42AE-AAE1-5FAADBC8A230}" type="pres">
      <dgm:prSet presAssocID="{BCE32BE2-2265-4232-94CF-7F68C011B6C6}" presName="vertSpace2b" presStyleCnt="0"/>
      <dgm:spPr/>
    </dgm:pt>
    <dgm:pt modelId="{B1E1DB1C-D5E2-43AC-A34E-BFA796F8790A}" type="pres">
      <dgm:prSet presAssocID="{9C569796-DC09-4269-877C-9FCE45DC20C2}" presName="thickLine" presStyleLbl="alignNode1" presStyleIdx="1" presStyleCnt="4"/>
      <dgm:spPr/>
    </dgm:pt>
    <dgm:pt modelId="{E445B54D-B007-4E39-9477-54E9DA21A993}" type="pres">
      <dgm:prSet presAssocID="{9C569796-DC09-4269-877C-9FCE45DC20C2}" presName="horz1" presStyleCnt="0"/>
      <dgm:spPr/>
    </dgm:pt>
    <dgm:pt modelId="{513BC7B8-3F3E-479D-923B-7320D48B99C7}" type="pres">
      <dgm:prSet presAssocID="{9C569796-DC09-4269-877C-9FCE45DC20C2}" presName="tx1" presStyleLbl="revTx" presStyleIdx="3" presStyleCnt="12"/>
      <dgm:spPr>
        <a:prstGeom prst="roundRect">
          <a:avLst/>
        </a:prstGeom>
      </dgm:spPr>
    </dgm:pt>
    <dgm:pt modelId="{52AC2DA2-7D78-4A29-925C-2CFC0CC8A44A}" type="pres">
      <dgm:prSet presAssocID="{9C569796-DC09-4269-877C-9FCE45DC20C2}" presName="vert1" presStyleCnt="0"/>
      <dgm:spPr/>
    </dgm:pt>
    <dgm:pt modelId="{CF1D846A-46DE-4B8E-B77F-1F5FD2ECAB1C}" type="pres">
      <dgm:prSet presAssocID="{3A1296BA-6A12-4753-BD8D-38C0EEEB8AA4}" presName="vertSpace2a" presStyleCnt="0"/>
      <dgm:spPr/>
    </dgm:pt>
    <dgm:pt modelId="{DD2E7E8D-4902-438F-AA29-35FDA64D60CD}" type="pres">
      <dgm:prSet presAssocID="{3A1296BA-6A12-4753-BD8D-38C0EEEB8AA4}" presName="horz2" presStyleCnt="0"/>
      <dgm:spPr/>
    </dgm:pt>
    <dgm:pt modelId="{81095762-29E8-4370-8AEC-91D57C1BA1FD}" type="pres">
      <dgm:prSet presAssocID="{3A1296BA-6A12-4753-BD8D-38C0EEEB8AA4}" presName="horzSpace2" presStyleCnt="0"/>
      <dgm:spPr/>
    </dgm:pt>
    <dgm:pt modelId="{6D43B8B2-26C7-47C3-9EF5-56D00ECE0E02}" type="pres">
      <dgm:prSet presAssocID="{3A1296BA-6A12-4753-BD8D-38C0EEEB8AA4}" presName="tx2" presStyleLbl="revTx" presStyleIdx="4" presStyleCnt="12"/>
      <dgm:spPr>
        <a:prstGeom prst="rect">
          <a:avLst/>
        </a:prstGeom>
      </dgm:spPr>
    </dgm:pt>
    <dgm:pt modelId="{7DA9120D-C5A2-42BC-A101-34CED1BD7BE0}" type="pres">
      <dgm:prSet presAssocID="{3A1296BA-6A12-4753-BD8D-38C0EEEB8AA4}" presName="vert2" presStyleCnt="0"/>
      <dgm:spPr/>
    </dgm:pt>
    <dgm:pt modelId="{48D84A46-0EE5-4673-A69B-3357A1BAAD38}" type="pres">
      <dgm:prSet presAssocID="{3A1296BA-6A12-4753-BD8D-38C0EEEB8AA4}" presName="thinLine2b" presStyleLbl="callout" presStyleIdx="2" presStyleCnt="8"/>
      <dgm:spPr/>
    </dgm:pt>
    <dgm:pt modelId="{786ADAB3-13A4-4A66-84F7-D516008F9673}" type="pres">
      <dgm:prSet presAssocID="{3A1296BA-6A12-4753-BD8D-38C0EEEB8AA4}" presName="vertSpace2b" presStyleCnt="0"/>
      <dgm:spPr/>
    </dgm:pt>
    <dgm:pt modelId="{211B643F-DDCB-415E-A7EA-CEA06DE837A2}" type="pres">
      <dgm:prSet presAssocID="{B041D6FF-AF5E-4BBE-BA87-91046DFED2FF}" presName="horz2" presStyleCnt="0"/>
      <dgm:spPr/>
    </dgm:pt>
    <dgm:pt modelId="{E0BED308-3636-47BF-826E-3470C23E93AE}" type="pres">
      <dgm:prSet presAssocID="{B041D6FF-AF5E-4BBE-BA87-91046DFED2FF}" presName="horzSpace2" presStyleCnt="0"/>
      <dgm:spPr/>
    </dgm:pt>
    <dgm:pt modelId="{05265466-B36D-4A9C-8E26-B81EFAC5813E}" type="pres">
      <dgm:prSet presAssocID="{B041D6FF-AF5E-4BBE-BA87-91046DFED2FF}" presName="tx2" presStyleLbl="revTx" presStyleIdx="5" presStyleCnt="12"/>
      <dgm:spPr>
        <a:prstGeom prst="rect">
          <a:avLst/>
        </a:prstGeom>
      </dgm:spPr>
    </dgm:pt>
    <dgm:pt modelId="{2B240C16-6571-42DA-82F3-06C7D2E1B11F}" type="pres">
      <dgm:prSet presAssocID="{B041D6FF-AF5E-4BBE-BA87-91046DFED2FF}" presName="vert2" presStyleCnt="0"/>
      <dgm:spPr/>
    </dgm:pt>
    <dgm:pt modelId="{0630CD93-3DFA-478E-9469-918181C7EEC8}" type="pres">
      <dgm:prSet presAssocID="{B041D6FF-AF5E-4BBE-BA87-91046DFED2FF}" presName="thinLine2b" presStyleLbl="callout" presStyleIdx="3" presStyleCnt="8"/>
      <dgm:spPr/>
    </dgm:pt>
    <dgm:pt modelId="{F3B903A5-D4AA-4715-963B-50F71D2928B1}" type="pres">
      <dgm:prSet presAssocID="{B041D6FF-AF5E-4BBE-BA87-91046DFED2FF}" presName="vertSpace2b" presStyleCnt="0"/>
      <dgm:spPr/>
    </dgm:pt>
    <dgm:pt modelId="{C07046F1-C940-45AB-9E3F-0A0ADDB40473}" type="pres">
      <dgm:prSet presAssocID="{19CF1CA8-0E26-423C-87F7-CEEDAA4D03D8}" presName="horz2" presStyleCnt="0"/>
      <dgm:spPr/>
    </dgm:pt>
    <dgm:pt modelId="{5F286AAA-A7D0-41E2-8142-D4C1F8786960}" type="pres">
      <dgm:prSet presAssocID="{19CF1CA8-0E26-423C-87F7-CEEDAA4D03D8}" presName="horzSpace2" presStyleCnt="0"/>
      <dgm:spPr/>
    </dgm:pt>
    <dgm:pt modelId="{4E1B085F-F92A-43E7-8425-C41CFB67334F}" type="pres">
      <dgm:prSet presAssocID="{19CF1CA8-0E26-423C-87F7-CEEDAA4D03D8}" presName="tx2" presStyleLbl="revTx" presStyleIdx="6" presStyleCnt="12"/>
      <dgm:spPr/>
    </dgm:pt>
    <dgm:pt modelId="{CD370B49-66C8-4C22-B6D4-5F6D54B1FA81}" type="pres">
      <dgm:prSet presAssocID="{19CF1CA8-0E26-423C-87F7-CEEDAA4D03D8}" presName="vert2" presStyleCnt="0"/>
      <dgm:spPr/>
    </dgm:pt>
    <dgm:pt modelId="{2EDBC632-7124-4D95-A92B-D268EC48937A}" type="pres">
      <dgm:prSet presAssocID="{19CF1CA8-0E26-423C-87F7-CEEDAA4D03D8}" presName="thinLine2b" presStyleLbl="callout" presStyleIdx="4" presStyleCnt="8"/>
      <dgm:spPr/>
    </dgm:pt>
    <dgm:pt modelId="{60253586-4981-4D3E-8E12-5C74DB5CD2CA}" type="pres">
      <dgm:prSet presAssocID="{19CF1CA8-0E26-423C-87F7-CEEDAA4D03D8}" presName="vertSpace2b" presStyleCnt="0"/>
      <dgm:spPr/>
    </dgm:pt>
    <dgm:pt modelId="{75603CE1-04BF-4027-85DC-9ADAE01A3A52}" type="pres">
      <dgm:prSet presAssocID="{0A0CCB5F-3601-41AD-B7FE-B2F14CE05A29}" presName="thickLine" presStyleLbl="alignNode1" presStyleIdx="2" presStyleCnt="4"/>
      <dgm:spPr/>
    </dgm:pt>
    <dgm:pt modelId="{79190903-F8FD-4CF5-B00B-AA4715D60E7C}" type="pres">
      <dgm:prSet presAssocID="{0A0CCB5F-3601-41AD-B7FE-B2F14CE05A29}" presName="horz1" presStyleCnt="0"/>
      <dgm:spPr/>
    </dgm:pt>
    <dgm:pt modelId="{0171C4A7-2516-490B-8B52-29D273C25062}" type="pres">
      <dgm:prSet presAssocID="{0A0CCB5F-3601-41AD-B7FE-B2F14CE05A29}" presName="tx1" presStyleLbl="revTx" presStyleIdx="7" presStyleCnt="12"/>
      <dgm:spPr>
        <a:prstGeom prst="roundRect">
          <a:avLst/>
        </a:prstGeom>
      </dgm:spPr>
    </dgm:pt>
    <dgm:pt modelId="{F03EEC33-F457-4A4F-8DA7-6A685F76E9F0}" type="pres">
      <dgm:prSet presAssocID="{0A0CCB5F-3601-41AD-B7FE-B2F14CE05A29}" presName="vert1" presStyleCnt="0"/>
      <dgm:spPr/>
    </dgm:pt>
    <dgm:pt modelId="{724E387E-B58C-4300-BF44-F458932CD887}" type="pres">
      <dgm:prSet presAssocID="{12BB2E2C-C373-496B-BEB5-C311F2CEBC3F}" presName="vertSpace2a" presStyleCnt="0"/>
      <dgm:spPr/>
    </dgm:pt>
    <dgm:pt modelId="{559F1019-C165-479A-9EFA-BA95BC19D134}" type="pres">
      <dgm:prSet presAssocID="{12BB2E2C-C373-496B-BEB5-C311F2CEBC3F}" presName="horz2" presStyleCnt="0"/>
      <dgm:spPr/>
    </dgm:pt>
    <dgm:pt modelId="{BF08B48B-80DC-441C-9727-1D0D53C9D6FE}" type="pres">
      <dgm:prSet presAssocID="{12BB2E2C-C373-496B-BEB5-C311F2CEBC3F}" presName="horzSpace2" presStyleCnt="0"/>
      <dgm:spPr/>
    </dgm:pt>
    <dgm:pt modelId="{7E952EEF-1F3A-4B94-9395-EA89E1C28F53}" type="pres">
      <dgm:prSet presAssocID="{12BB2E2C-C373-496B-BEB5-C311F2CEBC3F}" presName="tx2" presStyleLbl="revTx" presStyleIdx="8" presStyleCnt="12"/>
      <dgm:spPr>
        <a:prstGeom prst="rect">
          <a:avLst/>
        </a:prstGeom>
      </dgm:spPr>
    </dgm:pt>
    <dgm:pt modelId="{6BE2CC63-B18F-4B3E-B507-31E337C02352}" type="pres">
      <dgm:prSet presAssocID="{12BB2E2C-C373-496B-BEB5-C311F2CEBC3F}" presName="vert2" presStyleCnt="0"/>
      <dgm:spPr/>
    </dgm:pt>
    <dgm:pt modelId="{0FEE85BE-131B-4973-97D7-60BA252EB683}" type="pres">
      <dgm:prSet presAssocID="{12BB2E2C-C373-496B-BEB5-C311F2CEBC3F}" presName="thinLine2b" presStyleLbl="callout" presStyleIdx="5" presStyleCnt="8"/>
      <dgm:spPr/>
    </dgm:pt>
    <dgm:pt modelId="{F58FC03A-4B44-4625-B2C6-DBB90B57DEF8}" type="pres">
      <dgm:prSet presAssocID="{12BB2E2C-C373-496B-BEB5-C311F2CEBC3F}" presName="vertSpace2b" presStyleCnt="0"/>
      <dgm:spPr/>
    </dgm:pt>
    <dgm:pt modelId="{62339245-FB5D-46D6-809A-5D18AFB6B59B}" type="pres">
      <dgm:prSet presAssocID="{7CAE7B5B-AAA4-46BE-AC8F-0434C597FF55}" presName="horz2" presStyleCnt="0"/>
      <dgm:spPr/>
    </dgm:pt>
    <dgm:pt modelId="{0459F40D-3940-4CCB-B6DA-01DCA7AA417E}" type="pres">
      <dgm:prSet presAssocID="{7CAE7B5B-AAA4-46BE-AC8F-0434C597FF55}" presName="horzSpace2" presStyleCnt="0"/>
      <dgm:spPr/>
    </dgm:pt>
    <dgm:pt modelId="{20F5E16A-00BF-4360-9277-45ACD1A1E1E2}" type="pres">
      <dgm:prSet presAssocID="{7CAE7B5B-AAA4-46BE-AC8F-0434C597FF55}" presName="tx2" presStyleLbl="revTx" presStyleIdx="9" presStyleCnt="12"/>
      <dgm:spPr>
        <a:prstGeom prst="rect">
          <a:avLst/>
        </a:prstGeom>
      </dgm:spPr>
    </dgm:pt>
    <dgm:pt modelId="{7D23D848-B477-4B10-8732-88991A8F2DE0}" type="pres">
      <dgm:prSet presAssocID="{7CAE7B5B-AAA4-46BE-AC8F-0434C597FF55}" presName="vert2" presStyleCnt="0"/>
      <dgm:spPr/>
    </dgm:pt>
    <dgm:pt modelId="{0DC3AAD7-CE8A-43BA-8D9C-E749B1B9B42B}" type="pres">
      <dgm:prSet presAssocID="{7CAE7B5B-AAA4-46BE-AC8F-0434C597FF55}" presName="thinLine2b" presStyleLbl="callout" presStyleIdx="6" presStyleCnt="8"/>
      <dgm:spPr/>
    </dgm:pt>
    <dgm:pt modelId="{5F169CC0-9700-4A46-AC5B-16C14F469D92}" type="pres">
      <dgm:prSet presAssocID="{7CAE7B5B-AAA4-46BE-AC8F-0434C597FF55}" presName="vertSpace2b" presStyleCnt="0"/>
      <dgm:spPr/>
    </dgm:pt>
    <dgm:pt modelId="{A9982379-0011-4F14-AA17-F935B8D9D607}" type="pres">
      <dgm:prSet presAssocID="{DC9F0D4D-9251-4A3B-9803-006136D11B51}" presName="thickLine" presStyleLbl="alignNode1" presStyleIdx="3" presStyleCnt="4"/>
      <dgm:spPr/>
    </dgm:pt>
    <dgm:pt modelId="{B1555C30-9C08-406E-AA07-942324E79715}" type="pres">
      <dgm:prSet presAssocID="{DC9F0D4D-9251-4A3B-9803-006136D11B51}" presName="horz1" presStyleCnt="0"/>
      <dgm:spPr/>
    </dgm:pt>
    <dgm:pt modelId="{83562B74-C27D-4C40-9B90-9431CA2CD249}" type="pres">
      <dgm:prSet presAssocID="{DC9F0D4D-9251-4A3B-9803-006136D11B51}" presName="tx1" presStyleLbl="revTx" presStyleIdx="10" presStyleCnt="12"/>
      <dgm:spPr>
        <a:prstGeom prst="roundRect">
          <a:avLst/>
        </a:prstGeom>
      </dgm:spPr>
    </dgm:pt>
    <dgm:pt modelId="{0B8CFD45-0199-4D67-9603-6C789FE810D2}" type="pres">
      <dgm:prSet presAssocID="{DC9F0D4D-9251-4A3B-9803-006136D11B51}" presName="vert1" presStyleCnt="0"/>
      <dgm:spPr/>
    </dgm:pt>
    <dgm:pt modelId="{FF57F32B-9A5D-47FA-B783-757866C3830B}" type="pres">
      <dgm:prSet presAssocID="{2327BE41-F001-4D0E-B012-171857DA8058}" presName="vertSpace2a" presStyleCnt="0"/>
      <dgm:spPr/>
    </dgm:pt>
    <dgm:pt modelId="{B54E88CF-FA42-415B-80D1-533158382DD4}" type="pres">
      <dgm:prSet presAssocID="{2327BE41-F001-4D0E-B012-171857DA8058}" presName="horz2" presStyleCnt="0"/>
      <dgm:spPr/>
    </dgm:pt>
    <dgm:pt modelId="{B69312BB-034B-4AE4-9770-213BCAB29560}" type="pres">
      <dgm:prSet presAssocID="{2327BE41-F001-4D0E-B012-171857DA8058}" presName="horzSpace2" presStyleCnt="0"/>
      <dgm:spPr/>
    </dgm:pt>
    <dgm:pt modelId="{0FDDB780-12CE-47DD-B23C-340FF203A325}" type="pres">
      <dgm:prSet presAssocID="{2327BE41-F001-4D0E-B012-171857DA8058}" presName="tx2" presStyleLbl="revTx" presStyleIdx="11" presStyleCnt="12"/>
      <dgm:spPr>
        <a:prstGeom prst="rect">
          <a:avLst/>
        </a:prstGeom>
      </dgm:spPr>
    </dgm:pt>
    <dgm:pt modelId="{53E97BCD-66FC-4CBD-B928-FC4A77AD064E}" type="pres">
      <dgm:prSet presAssocID="{2327BE41-F001-4D0E-B012-171857DA8058}" presName="vert2" presStyleCnt="0"/>
      <dgm:spPr/>
    </dgm:pt>
    <dgm:pt modelId="{B779B920-BF5E-48D9-9DBB-900880C3AA17}" type="pres">
      <dgm:prSet presAssocID="{2327BE41-F001-4D0E-B012-171857DA8058}" presName="thinLine2b" presStyleLbl="callout" presStyleIdx="7" presStyleCnt="8"/>
      <dgm:spPr/>
    </dgm:pt>
    <dgm:pt modelId="{2FFC9A28-C935-42CB-819E-E4B0A4CB4A3B}" type="pres">
      <dgm:prSet presAssocID="{2327BE41-F001-4D0E-B012-171857DA8058}" presName="vertSpace2b" presStyleCnt="0"/>
      <dgm:spPr/>
    </dgm:pt>
  </dgm:ptLst>
  <dgm:cxnLst>
    <dgm:cxn modelId="{4126870D-F70A-4034-96F8-28F9490EC600}" type="presOf" srcId="{28BE1A72-14BF-4A6D-83B5-FD36F8082015}" destId="{2AACBD5F-D971-427D-A316-5886947E85F6}" srcOrd="0" destOrd="0" presId="urn:microsoft.com/office/officeart/2008/layout/LinedList"/>
    <dgm:cxn modelId="{44684F2B-3182-4935-9449-3C839673A2FF}" srcId="{9C569796-DC09-4269-877C-9FCE45DC20C2}" destId="{19CF1CA8-0E26-423C-87F7-CEEDAA4D03D8}" srcOrd="2" destOrd="0" parTransId="{DC98FA06-632D-4455-8C9E-D1F03F7B7753}" sibTransId="{1D5C89D1-C899-4EF0-A9F5-46B85919FA97}"/>
    <dgm:cxn modelId="{50CD5F3E-5B74-4949-9234-3F2AD313EE19}" type="presOf" srcId="{BCE32BE2-2265-4232-94CF-7F68C011B6C6}" destId="{70EB7CF3-BA6C-43C5-85C5-7D34AC4D044B}" srcOrd="0" destOrd="0" presId="urn:microsoft.com/office/officeart/2008/layout/LinedList"/>
    <dgm:cxn modelId="{9B08DF67-6EEA-4F06-9AAB-DB4EB52F1E6D}" type="presOf" srcId="{9C569796-DC09-4269-877C-9FCE45DC20C2}" destId="{513BC7B8-3F3E-479D-923B-7320D48B99C7}" srcOrd="0" destOrd="0" presId="urn:microsoft.com/office/officeart/2008/layout/LinedList"/>
    <dgm:cxn modelId="{FB32A069-AE67-4630-A728-D8D4DC5C1AD9}" srcId="{7AA56D85-9375-4482-95D1-B4AA4D93B782}" destId="{09CA6442-ABD9-4956-A63C-6DE85946736F}" srcOrd="0" destOrd="0" parTransId="{C72CC4E3-39BA-44A4-B82E-F32028DAC872}" sibTransId="{6F6461EA-81B3-43E1-BF80-84F21AC677E4}"/>
    <dgm:cxn modelId="{79F11952-A266-471F-A860-2D1BF456F781}" type="presOf" srcId="{09CA6442-ABD9-4956-A63C-6DE85946736F}" destId="{81B658B7-8602-458E-8B09-0BF75614FAE8}" srcOrd="0" destOrd="0" presId="urn:microsoft.com/office/officeart/2008/layout/LinedList"/>
    <dgm:cxn modelId="{EC834275-012C-4886-B968-77C0CF4EF8CD}" type="presOf" srcId="{2327BE41-F001-4D0E-B012-171857DA8058}" destId="{0FDDB780-12CE-47DD-B23C-340FF203A325}" srcOrd="0" destOrd="0" presId="urn:microsoft.com/office/officeart/2008/layout/LinedList"/>
    <dgm:cxn modelId="{0E92A675-2BEB-4292-A1DB-E1307EBF9C92}" type="presOf" srcId="{7AA56D85-9375-4482-95D1-B4AA4D93B782}" destId="{D84D3499-924A-4C0C-843D-B00D9A90327F}" srcOrd="0" destOrd="0" presId="urn:microsoft.com/office/officeart/2008/layout/LinedList"/>
    <dgm:cxn modelId="{42D12976-27DE-45F7-A41E-FDA62DDB975D}" srcId="{0A0CCB5F-3601-41AD-B7FE-B2F14CE05A29}" destId="{7CAE7B5B-AAA4-46BE-AC8F-0434C597FF55}" srcOrd="1" destOrd="0" parTransId="{EE360658-0B4A-4033-AFD8-91ED46175E68}" sibTransId="{29AF1DB3-D372-4C0C-A4FE-64B92755E17B}"/>
    <dgm:cxn modelId="{5782F457-0BDD-4877-BAAA-32C94C7E42B4}" srcId="{09CA6442-ABD9-4956-A63C-6DE85946736F}" destId="{BCE32BE2-2265-4232-94CF-7F68C011B6C6}" srcOrd="1" destOrd="0" parTransId="{724BB981-C207-477D-B356-F61DF6183A47}" sibTransId="{F33EEFC2-3BFF-4B43-98F8-B81DCC4EDBA6}"/>
    <dgm:cxn modelId="{5B722A84-4F08-41FE-8AFA-5A4C36074183}" srcId="{9C569796-DC09-4269-877C-9FCE45DC20C2}" destId="{3A1296BA-6A12-4753-BD8D-38C0EEEB8AA4}" srcOrd="0" destOrd="0" parTransId="{0F11A649-2D3D-49FB-B4B9-74DE510F22E9}" sibTransId="{74A2B7E2-8BD3-48D6-967C-8B2B589C20A0}"/>
    <dgm:cxn modelId="{622DEA86-83CD-415A-8CA7-8E324C67ADE1}" type="presOf" srcId="{7CAE7B5B-AAA4-46BE-AC8F-0434C597FF55}" destId="{20F5E16A-00BF-4360-9277-45ACD1A1E1E2}" srcOrd="0" destOrd="0" presId="urn:microsoft.com/office/officeart/2008/layout/LinedList"/>
    <dgm:cxn modelId="{D3BC1589-91B5-40C5-9F97-A8D96ED04B74}" srcId="{DC9F0D4D-9251-4A3B-9803-006136D11B51}" destId="{2327BE41-F001-4D0E-B012-171857DA8058}" srcOrd="0" destOrd="0" parTransId="{115BDF1A-CF6A-49F4-90B4-DAA9C9EC44B2}" sibTransId="{A16CC94D-D689-4392-B988-8AADC8ADCF32}"/>
    <dgm:cxn modelId="{C889FF8E-F76D-41DC-A670-C62204F84750}" type="presOf" srcId="{0A0CCB5F-3601-41AD-B7FE-B2F14CE05A29}" destId="{0171C4A7-2516-490B-8B52-29D273C25062}" srcOrd="0" destOrd="0" presId="urn:microsoft.com/office/officeart/2008/layout/LinedList"/>
    <dgm:cxn modelId="{4B70D192-E6CD-4B4E-9CF0-32B6833FF2DB}" type="presOf" srcId="{19CF1CA8-0E26-423C-87F7-CEEDAA4D03D8}" destId="{4E1B085F-F92A-43E7-8425-C41CFB67334F}" srcOrd="0" destOrd="0" presId="urn:microsoft.com/office/officeart/2008/layout/LinedList"/>
    <dgm:cxn modelId="{B1EAE792-1693-4EA3-8E55-D1C069E11885}" srcId="{7AA56D85-9375-4482-95D1-B4AA4D93B782}" destId="{DC9F0D4D-9251-4A3B-9803-006136D11B51}" srcOrd="3" destOrd="0" parTransId="{FB9E2C2E-7ECC-4C16-A534-342D934269E8}" sibTransId="{C70E957F-7254-4BA1-9551-6319806B7ADC}"/>
    <dgm:cxn modelId="{6C1A1D95-6D68-4ADA-A7D9-8A0F8620B820}" type="presOf" srcId="{B041D6FF-AF5E-4BBE-BA87-91046DFED2FF}" destId="{05265466-B36D-4A9C-8E26-B81EFAC5813E}" srcOrd="0" destOrd="0" presId="urn:microsoft.com/office/officeart/2008/layout/LinedList"/>
    <dgm:cxn modelId="{858E3897-1E61-4D50-B942-E18C5ECF4F65}" type="presOf" srcId="{12BB2E2C-C373-496B-BEB5-C311F2CEBC3F}" destId="{7E952EEF-1F3A-4B94-9395-EA89E1C28F53}" srcOrd="0" destOrd="0" presId="urn:microsoft.com/office/officeart/2008/layout/LinedList"/>
    <dgm:cxn modelId="{C0FD6EA3-F9E6-420D-B8C0-A86512DFE6D8}" srcId="{0A0CCB5F-3601-41AD-B7FE-B2F14CE05A29}" destId="{12BB2E2C-C373-496B-BEB5-C311F2CEBC3F}" srcOrd="0" destOrd="0" parTransId="{4B9186B0-E41C-4633-9A13-91D4DA633173}" sibTransId="{746E4598-FDAD-49E1-A280-74CF194F034F}"/>
    <dgm:cxn modelId="{DE4A71AE-3CCC-46A3-AD8B-BD07924263A0}" srcId="{7AA56D85-9375-4482-95D1-B4AA4D93B782}" destId="{9C569796-DC09-4269-877C-9FCE45DC20C2}" srcOrd="1" destOrd="0" parTransId="{DDC98C60-6F9B-460A-BECE-AC3B6AF4C751}" sibTransId="{92802BF3-F144-4225-9C6C-D83FA368E683}"/>
    <dgm:cxn modelId="{4E47C2BA-1D75-4619-B1D0-31B3956F0F2A}" srcId="{09CA6442-ABD9-4956-A63C-6DE85946736F}" destId="{28BE1A72-14BF-4A6D-83B5-FD36F8082015}" srcOrd="0" destOrd="0" parTransId="{BD82D8D0-E1FD-4E3A-B17E-3FD28344C666}" sibTransId="{66A71331-FA6C-4097-8E67-14368B4FF43C}"/>
    <dgm:cxn modelId="{B187EFBD-4751-4ABF-99AF-1565611FC493}" type="presOf" srcId="{DC9F0D4D-9251-4A3B-9803-006136D11B51}" destId="{83562B74-C27D-4C40-9B90-9431CA2CD249}" srcOrd="0" destOrd="0" presId="urn:microsoft.com/office/officeart/2008/layout/LinedList"/>
    <dgm:cxn modelId="{15BC14C7-847B-4CA9-AD77-92F2B0C465CC}" type="presOf" srcId="{3A1296BA-6A12-4753-BD8D-38C0EEEB8AA4}" destId="{6D43B8B2-26C7-47C3-9EF5-56D00ECE0E02}" srcOrd="0" destOrd="0" presId="urn:microsoft.com/office/officeart/2008/layout/LinedList"/>
    <dgm:cxn modelId="{51A07FDD-1A88-4E28-B297-DF894169402A}" srcId="{7AA56D85-9375-4482-95D1-B4AA4D93B782}" destId="{0A0CCB5F-3601-41AD-B7FE-B2F14CE05A29}" srcOrd="2" destOrd="0" parTransId="{E9695146-7D93-4ACA-9BA3-B4355B039E7E}" sibTransId="{A88E544D-B4EE-47B2-88B3-141F3990B325}"/>
    <dgm:cxn modelId="{1E5745E1-68E1-407E-B9D6-2D5481F8AF35}" srcId="{9C569796-DC09-4269-877C-9FCE45DC20C2}" destId="{B041D6FF-AF5E-4BBE-BA87-91046DFED2FF}" srcOrd="1" destOrd="0" parTransId="{92C30182-3C4F-4BB8-95EF-5675D2F870FF}" sibTransId="{EF3965B8-B389-44F4-B254-40C41D3CD66F}"/>
    <dgm:cxn modelId="{44563503-0863-458F-A2AC-69F33957167D}" type="presParOf" srcId="{D84D3499-924A-4C0C-843D-B00D9A90327F}" destId="{AE6AC425-E012-41CB-A2AB-F7538021A3DE}" srcOrd="0" destOrd="0" presId="urn:microsoft.com/office/officeart/2008/layout/LinedList"/>
    <dgm:cxn modelId="{F8B311C3-E50A-448D-8038-B43DFC0E873A}" type="presParOf" srcId="{D84D3499-924A-4C0C-843D-B00D9A90327F}" destId="{2F794DDC-AEB2-490D-807D-612151919883}" srcOrd="1" destOrd="0" presId="urn:microsoft.com/office/officeart/2008/layout/LinedList"/>
    <dgm:cxn modelId="{8A594D34-8CFB-4854-92A3-85F9C2219347}" type="presParOf" srcId="{2F794DDC-AEB2-490D-807D-612151919883}" destId="{81B658B7-8602-458E-8B09-0BF75614FAE8}" srcOrd="0" destOrd="0" presId="urn:microsoft.com/office/officeart/2008/layout/LinedList"/>
    <dgm:cxn modelId="{B7E67C45-C66A-40C6-AA44-4A13A5C97E65}" type="presParOf" srcId="{2F794DDC-AEB2-490D-807D-612151919883}" destId="{B49623E3-3E1C-4EE2-B07A-DBD33FB52566}" srcOrd="1" destOrd="0" presId="urn:microsoft.com/office/officeart/2008/layout/LinedList"/>
    <dgm:cxn modelId="{DAA5A01C-258D-4690-9882-55F8F9190F3B}" type="presParOf" srcId="{B49623E3-3E1C-4EE2-B07A-DBD33FB52566}" destId="{B8ADDD12-1584-4074-9F63-BA7E567F0A3A}" srcOrd="0" destOrd="0" presId="urn:microsoft.com/office/officeart/2008/layout/LinedList"/>
    <dgm:cxn modelId="{9F2081C2-6D4F-4680-ADCA-E57C3B083282}" type="presParOf" srcId="{B49623E3-3E1C-4EE2-B07A-DBD33FB52566}" destId="{FAA4BD9E-B555-4CB1-83D5-36002BA5B872}" srcOrd="1" destOrd="0" presId="urn:microsoft.com/office/officeart/2008/layout/LinedList"/>
    <dgm:cxn modelId="{D47B9BCC-115A-4F55-A4D7-EBE071B763D2}" type="presParOf" srcId="{FAA4BD9E-B555-4CB1-83D5-36002BA5B872}" destId="{2F51A825-5BF1-4B03-9697-36583E1DA97E}" srcOrd="0" destOrd="0" presId="urn:microsoft.com/office/officeart/2008/layout/LinedList"/>
    <dgm:cxn modelId="{2024B428-24F7-4BF6-A644-6B4085389AE6}" type="presParOf" srcId="{FAA4BD9E-B555-4CB1-83D5-36002BA5B872}" destId="{2AACBD5F-D971-427D-A316-5886947E85F6}" srcOrd="1" destOrd="0" presId="urn:microsoft.com/office/officeart/2008/layout/LinedList"/>
    <dgm:cxn modelId="{305C0FB3-6413-4B77-9E5A-B1F4A482DFC6}" type="presParOf" srcId="{FAA4BD9E-B555-4CB1-83D5-36002BA5B872}" destId="{09A74C90-4A4C-4255-AF5B-F605A11DFEC0}" srcOrd="2" destOrd="0" presId="urn:microsoft.com/office/officeart/2008/layout/LinedList"/>
    <dgm:cxn modelId="{5966D06F-6A20-41B5-91CD-F1EC6DE481B0}" type="presParOf" srcId="{B49623E3-3E1C-4EE2-B07A-DBD33FB52566}" destId="{3971898A-F3E8-4B4E-8C86-94628C34759D}" srcOrd="2" destOrd="0" presId="urn:microsoft.com/office/officeart/2008/layout/LinedList"/>
    <dgm:cxn modelId="{43C65DCE-B304-4FE7-94EB-59D697DBC2E7}" type="presParOf" srcId="{B49623E3-3E1C-4EE2-B07A-DBD33FB52566}" destId="{5121DFF1-BAD1-4DB6-8FF9-25165B77D884}" srcOrd="3" destOrd="0" presId="urn:microsoft.com/office/officeart/2008/layout/LinedList"/>
    <dgm:cxn modelId="{41AE9A66-2F7A-4C51-BF17-F96D62E3174C}" type="presParOf" srcId="{B49623E3-3E1C-4EE2-B07A-DBD33FB52566}" destId="{720EF092-84A3-4F3A-8D7A-E4E63D308252}" srcOrd="4" destOrd="0" presId="urn:microsoft.com/office/officeart/2008/layout/LinedList"/>
    <dgm:cxn modelId="{ACDD5753-E7AF-474F-8027-F1491E7E731C}" type="presParOf" srcId="{720EF092-84A3-4F3A-8D7A-E4E63D308252}" destId="{E2843D5E-47A6-4FD1-8ECF-D0F22BAC82AF}" srcOrd="0" destOrd="0" presId="urn:microsoft.com/office/officeart/2008/layout/LinedList"/>
    <dgm:cxn modelId="{05B518B0-24E0-4017-B495-5CB62EC4EF9C}" type="presParOf" srcId="{720EF092-84A3-4F3A-8D7A-E4E63D308252}" destId="{70EB7CF3-BA6C-43C5-85C5-7D34AC4D044B}" srcOrd="1" destOrd="0" presId="urn:microsoft.com/office/officeart/2008/layout/LinedList"/>
    <dgm:cxn modelId="{346D5B49-EDB7-419A-9BB9-A8EAFBDF72AE}" type="presParOf" srcId="{720EF092-84A3-4F3A-8D7A-E4E63D308252}" destId="{7B1DDDB2-4D7A-4CD0-BED6-CEFC83BD3AEA}" srcOrd="2" destOrd="0" presId="urn:microsoft.com/office/officeart/2008/layout/LinedList"/>
    <dgm:cxn modelId="{2330854E-EFD5-436E-A3AB-79205B7FB393}" type="presParOf" srcId="{B49623E3-3E1C-4EE2-B07A-DBD33FB52566}" destId="{9134623D-7DDC-46A9-A2C6-E5EFA0A064EE}" srcOrd="5" destOrd="0" presId="urn:microsoft.com/office/officeart/2008/layout/LinedList"/>
    <dgm:cxn modelId="{5D19835C-2544-4F4C-A39B-571CF29948EA}" type="presParOf" srcId="{B49623E3-3E1C-4EE2-B07A-DBD33FB52566}" destId="{25CF05DE-18B1-42AE-AAE1-5FAADBC8A230}" srcOrd="6" destOrd="0" presId="urn:microsoft.com/office/officeart/2008/layout/LinedList"/>
    <dgm:cxn modelId="{344AF152-4460-46B0-ABCA-026DBBE60BE9}" type="presParOf" srcId="{D84D3499-924A-4C0C-843D-B00D9A90327F}" destId="{B1E1DB1C-D5E2-43AC-A34E-BFA796F8790A}" srcOrd="2" destOrd="0" presId="urn:microsoft.com/office/officeart/2008/layout/LinedList"/>
    <dgm:cxn modelId="{2DF5D3F7-84A4-41AA-87AB-84B3F46C4C64}" type="presParOf" srcId="{D84D3499-924A-4C0C-843D-B00D9A90327F}" destId="{E445B54D-B007-4E39-9477-54E9DA21A993}" srcOrd="3" destOrd="0" presId="urn:microsoft.com/office/officeart/2008/layout/LinedList"/>
    <dgm:cxn modelId="{D017C2B7-AEAA-4B86-A3DD-5B604FA23FD0}" type="presParOf" srcId="{E445B54D-B007-4E39-9477-54E9DA21A993}" destId="{513BC7B8-3F3E-479D-923B-7320D48B99C7}" srcOrd="0" destOrd="0" presId="urn:microsoft.com/office/officeart/2008/layout/LinedList"/>
    <dgm:cxn modelId="{7115D183-519E-4F35-8616-EB3F77E0D734}" type="presParOf" srcId="{E445B54D-B007-4E39-9477-54E9DA21A993}" destId="{52AC2DA2-7D78-4A29-925C-2CFC0CC8A44A}" srcOrd="1" destOrd="0" presId="urn:microsoft.com/office/officeart/2008/layout/LinedList"/>
    <dgm:cxn modelId="{89E7715D-F25E-4B7F-B68D-365B28BBF834}" type="presParOf" srcId="{52AC2DA2-7D78-4A29-925C-2CFC0CC8A44A}" destId="{CF1D846A-46DE-4B8E-B77F-1F5FD2ECAB1C}" srcOrd="0" destOrd="0" presId="urn:microsoft.com/office/officeart/2008/layout/LinedList"/>
    <dgm:cxn modelId="{B13B7A34-E932-4232-81BA-4BC543B73F7B}" type="presParOf" srcId="{52AC2DA2-7D78-4A29-925C-2CFC0CC8A44A}" destId="{DD2E7E8D-4902-438F-AA29-35FDA64D60CD}" srcOrd="1" destOrd="0" presId="urn:microsoft.com/office/officeart/2008/layout/LinedList"/>
    <dgm:cxn modelId="{6348F4EC-5FF0-4EB4-AAF5-203A965E06C8}" type="presParOf" srcId="{DD2E7E8D-4902-438F-AA29-35FDA64D60CD}" destId="{81095762-29E8-4370-8AEC-91D57C1BA1FD}" srcOrd="0" destOrd="0" presId="urn:microsoft.com/office/officeart/2008/layout/LinedList"/>
    <dgm:cxn modelId="{2975156F-62E6-46C7-83D8-233CEE644977}" type="presParOf" srcId="{DD2E7E8D-4902-438F-AA29-35FDA64D60CD}" destId="{6D43B8B2-26C7-47C3-9EF5-56D00ECE0E02}" srcOrd="1" destOrd="0" presId="urn:microsoft.com/office/officeart/2008/layout/LinedList"/>
    <dgm:cxn modelId="{F148BE85-9CD5-4181-83DB-ABDDC48CF610}" type="presParOf" srcId="{DD2E7E8D-4902-438F-AA29-35FDA64D60CD}" destId="{7DA9120D-C5A2-42BC-A101-34CED1BD7BE0}" srcOrd="2" destOrd="0" presId="urn:microsoft.com/office/officeart/2008/layout/LinedList"/>
    <dgm:cxn modelId="{A2FD8EDF-1704-4BED-865C-0F798AE32E33}" type="presParOf" srcId="{52AC2DA2-7D78-4A29-925C-2CFC0CC8A44A}" destId="{48D84A46-0EE5-4673-A69B-3357A1BAAD38}" srcOrd="2" destOrd="0" presId="urn:microsoft.com/office/officeart/2008/layout/LinedList"/>
    <dgm:cxn modelId="{4B51A635-39F4-4807-BFC3-2B78DF369F69}" type="presParOf" srcId="{52AC2DA2-7D78-4A29-925C-2CFC0CC8A44A}" destId="{786ADAB3-13A4-4A66-84F7-D516008F9673}" srcOrd="3" destOrd="0" presId="urn:microsoft.com/office/officeart/2008/layout/LinedList"/>
    <dgm:cxn modelId="{36BF21FE-8EA1-4BC3-A82A-5C2C31508550}" type="presParOf" srcId="{52AC2DA2-7D78-4A29-925C-2CFC0CC8A44A}" destId="{211B643F-DDCB-415E-A7EA-CEA06DE837A2}" srcOrd="4" destOrd="0" presId="urn:microsoft.com/office/officeart/2008/layout/LinedList"/>
    <dgm:cxn modelId="{A86F5EC8-1E8B-4810-98B4-B76E7B9A906F}" type="presParOf" srcId="{211B643F-DDCB-415E-A7EA-CEA06DE837A2}" destId="{E0BED308-3636-47BF-826E-3470C23E93AE}" srcOrd="0" destOrd="0" presId="urn:microsoft.com/office/officeart/2008/layout/LinedList"/>
    <dgm:cxn modelId="{8CBBDF8A-8165-4730-90F1-94580802B070}" type="presParOf" srcId="{211B643F-DDCB-415E-A7EA-CEA06DE837A2}" destId="{05265466-B36D-4A9C-8E26-B81EFAC5813E}" srcOrd="1" destOrd="0" presId="urn:microsoft.com/office/officeart/2008/layout/LinedList"/>
    <dgm:cxn modelId="{996FA641-F810-401D-AB5C-1FD33E668F1B}" type="presParOf" srcId="{211B643F-DDCB-415E-A7EA-CEA06DE837A2}" destId="{2B240C16-6571-42DA-82F3-06C7D2E1B11F}" srcOrd="2" destOrd="0" presId="urn:microsoft.com/office/officeart/2008/layout/LinedList"/>
    <dgm:cxn modelId="{D47ACD6A-C211-4482-81E0-3F4732FB47C8}" type="presParOf" srcId="{52AC2DA2-7D78-4A29-925C-2CFC0CC8A44A}" destId="{0630CD93-3DFA-478E-9469-918181C7EEC8}" srcOrd="5" destOrd="0" presId="urn:microsoft.com/office/officeart/2008/layout/LinedList"/>
    <dgm:cxn modelId="{3E49C26B-90C0-47AD-8CB5-64FE5E6735F7}" type="presParOf" srcId="{52AC2DA2-7D78-4A29-925C-2CFC0CC8A44A}" destId="{F3B903A5-D4AA-4715-963B-50F71D2928B1}" srcOrd="6" destOrd="0" presId="urn:microsoft.com/office/officeart/2008/layout/LinedList"/>
    <dgm:cxn modelId="{D2CD0612-0DD2-464B-9E68-171EDF023369}" type="presParOf" srcId="{52AC2DA2-7D78-4A29-925C-2CFC0CC8A44A}" destId="{C07046F1-C940-45AB-9E3F-0A0ADDB40473}" srcOrd="7" destOrd="0" presId="urn:microsoft.com/office/officeart/2008/layout/LinedList"/>
    <dgm:cxn modelId="{E9C5E392-84E1-462A-A0CA-33975E409A9E}" type="presParOf" srcId="{C07046F1-C940-45AB-9E3F-0A0ADDB40473}" destId="{5F286AAA-A7D0-41E2-8142-D4C1F8786960}" srcOrd="0" destOrd="0" presId="urn:microsoft.com/office/officeart/2008/layout/LinedList"/>
    <dgm:cxn modelId="{65BF7627-1660-40FB-BD72-33B8EAFB91AB}" type="presParOf" srcId="{C07046F1-C940-45AB-9E3F-0A0ADDB40473}" destId="{4E1B085F-F92A-43E7-8425-C41CFB67334F}" srcOrd="1" destOrd="0" presId="urn:microsoft.com/office/officeart/2008/layout/LinedList"/>
    <dgm:cxn modelId="{912A1491-88F4-4479-A63C-DAD081320389}" type="presParOf" srcId="{C07046F1-C940-45AB-9E3F-0A0ADDB40473}" destId="{CD370B49-66C8-4C22-B6D4-5F6D54B1FA81}" srcOrd="2" destOrd="0" presId="urn:microsoft.com/office/officeart/2008/layout/LinedList"/>
    <dgm:cxn modelId="{79305370-F9A7-401E-BAAC-2364046D79D2}" type="presParOf" srcId="{52AC2DA2-7D78-4A29-925C-2CFC0CC8A44A}" destId="{2EDBC632-7124-4D95-A92B-D268EC48937A}" srcOrd="8" destOrd="0" presId="urn:microsoft.com/office/officeart/2008/layout/LinedList"/>
    <dgm:cxn modelId="{01D1BDE7-BE0C-47F7-ABB8-1EFB36BF2280}" type="presParOf" srcId="{52AC2DA2-7D78-4A29-925C-2CFC0CC8A44A}" destId="{60253586-4981-4D3E-8E12-5C74DB5CD2CA}" srcOrd="9" destOrd="0" presId="urn:microsoft.com/office/officeart/2008/layout/LinedList"/>
    <dgm:cxn modelId="{FBEC66EF-64BD-4AAE-9D32-36D7E95C69C9}" type="presParOf" srcId="{D84D3499-924A-4C0C-843D-B00D9A90327F}" destId="{75603CE1-04BF-4027-85DC-9ADAE01A3A52}" srcOrd="4" destOrd="0" presId="urn:microsoft.com/office/officeart/2008/layout/LinedList"/>
    <dgm:cxn modelId="{65970BE5-5E62-4D6E-8BCE-42D4EA5E3E44}" type="presParOf" srcId="{D84D3499-924A-4C0C-843D-B00D9A90327F}" destId="{79190903-F8FD-4CF5-B00B-AA4715D60E7C}" srcOrd="5" destOrd="0" presId="urn:microsoft.com/office/officeart/2008/layout/LinedList"/>
    <dgm:cxn modelId="{01515F4B-CA84-4D86-87A3-8F8BCFB66AAD}" type="presParOf" srcId="{79190903-F8FD-4CF5-B00B-AA4715D60E7C}" destId="{0171C4A7-2516-490B-8B52-29D273C25062}" srcOrd="0" destOrd="0" presId="urn:microsoft.com/office/officeart/2008/layout/LinedList"/>
    <dgm:cxn modelId="{08AEECC8-8407-4A97-B1D5-84AA4BFEEEC2}" type="presParOf" srcId="{79190903-F8FD-4CF5-B00B-AA4715D60E7C}" destId="{F03EEC33-F457-4A4F-8DA7-6A685F76E9F0}" srcOrd="1" destOrd="0" presId="urn:microsoft.com/office/officeart/2008/layout/LinedList"/>
    <dgm:cxn modelId="{6D28B887-71D2-49FB-BB9E-09A2B18175C5}" type="presParOf" srcId="{F03EEC33-F457-4A4F-8DA7-6A685F76E9F0}" destId="{724E387E-B58C-4300-BF44-F458932CD887}" srcOrd="0" destOrd="0" presId="urn:microsoft.com/office/officeart/2008/layout/LinedList"/>
    <dgm:cxn modelId="{25FF07FF-1CEF-4EE9-AB82-22B99099695F}" type="presParOf" srcId="{F03EEC33-F457-4A4F-8DA7-6A685F76E9F0}" destId="{559F1019-C165-479A-9EFA-BA95BC19D134}" srcOrd="1" destOrd="0" presId="urn:microsoft.com/office/officeart/2008/layout/LinedList"/>
    <dgm:cxn modelId="{26C9CF25-E90A-4A52-B464-B862768F3E92}" type="presParOf" srcId="{559F1019-C165-479A-9EFA-BA95BC19D134}" destId="{BF08B48B-80DC-441C-9727-1D0D53C9D6FE}" srcOrd="0" destOrd="0" presId="urn:microsoft.com/office/officeart/2008/layout/LinedList"/>
    <dgm:cxn modelId="{8D501C80-C8C5-4ADF-82FE-CFF528C73463}" type="presParOf" srcId="{559F1019-C165-479A-9EFA-BA95BC19D134}" destId="{7E952EEF-1F3A-4B94-9395-EA89E1C28F53}" srcOrd="1" destOrd="0" presId="urn:microsoft.com/office/officeart/2008/layout/LinedList"/>
    <dgm:cxn modelId="{725E1760-A3EE-4BBB-9B4F-3CEAEFA7F630}" type="presParOf" srcId="{559F1019-C165-479A-9EFA-BA95BC19D134}" destId="{6BE2CC63-B18F-4B3E-B507-31E337C02352}" srcOrd="2" destOrd="0" presId="urn:microsoft.com/office/officeart/2008/layout/LinedList"/>
    <dgm:cxn modelId="{E5A9F9AE-319C-4CA5-848B-C4898DB0E002}" type="presParOf" srcId="{F03EEC33-F457-4A4F-8DA7-6A685F76E9F0}" destId="{0FEE85BE-131B-4973-97D7-60BA252EB683}" srcOrd="2" destOrd="0" presId="urn:microsoft.com/office/officeart/2008/layout/LinedList"/>
    <dgm:cxn modelId="{9F98B020-1379-44AF-8DAC-1C91008720F7}" type="presParOf" srcId="{F03EEC33-F457-4A4F-8DA7-6A685F76E9F0}" destId="{F58FC03A-4B44-4625-B2C6-DBB90B57DEF8}" srcOrd="3" destOrd="0" presId="urn:microsoft.com/office/officeart/2008/layout/LinedList"/>
    <dgm:cxn modelId="{65EF251A-7316-4251-A647-5269D4E21360}" type="presParOf" srcId="{F03EEC33-F457-4A4F-8DA7-6A685F76E9F0}" destId="{62339245-FB5D-46D6-809A-5D18AFB6B59B}" srcOrd="4" destOrd="0" presId="urn:microsoft.com/office/officeart/2008/layout/LinedList"/>
    <dgm:cxn modelId="{6CE2136B-EAB5-40C0-97CA-395CEB5645CD}" type="presParOf" srcId="{62339245-FB5D-46D6-809A-5D18AFB6B59B}" destId="{0459F40D-3940-4CCB-B6DA-01DCA7AA417E}" srcOrd="0" destOrd="0" presId="urn:microsoft.com/office/officeart/2008/layout/LinedList"/>
    <dgm:cxn modelId="{2E42DD5F-163F-4377-A48E-FA5F3EFA325D}" type="presParOf" srcId="{62339245-FB5D-46D6-809A-5D18AFB6B59B}" destId="{20F5E16A-00BF-4360-9277-45ACD1A1E1E2}" srcOrd="1" destOrd="0" presId="urn:microsoft.com/office/officeart/2008/layout/LinedList"/>
    <dgm:cxn modelId="{29935A30-C384-490C-A61C-C9A15F52A836}" type="presParOf" srcId="{62339245-FB5D-46D6-809A-5D18AFB6B59B}" destId="{7D23D848-B477-4B10-8732-88991A8F2DE0}" srcOrd="2" destOrd="0" presId="urn:microsoft.com/office/officeart/2008/layout/LinedList"/>
    <dgm:cxn modelId="{EA8F0CE1-8C75-4AC2-BB93-DD1F9605EA25}" type="presParOf" srcId="{F03EEC33-F457-4A4F-8DA7-6A685F76E9F0}" destId="{0DC3AAD7-CE8A-43BA-8D9C-E749B1B9B42B}" srcOrd="5" destOrd="0" presId="urn:microsoft.com/office/officeart/2008/layout/LinedList"/>
    <dgm:cxn modelId="{B0381B38-64BE-4F87-A7FC-457329E20D61}" type="presParOf" srcId="{F03EEC33-F457-4A4F-8DA7-6A685F76E9F0}" destId="{5F169CC0-9700-4A46-AC5B-16C14F469D92}" srcOrd="6" destOrd="0" presId="urn:microsoft.com/office/officeart/2008/layout/LinedList"/>
    <dgm:cxn modelId="{794A7402-F8CD-4740-80C8-777A0275BC60}" type="presParOf" srcId="{D84D3499-924A-4C0C-843D-B00D9A90327F}" destId="{A9982379-0011-4F14-AA17-F935B8D9D607}" srcOrd="6" destOrd="0" presId="urn:microsoft.com/office/officeart/2008/layout/LinedList"/>
    <dgm:cxn modelId="{0C802705-C82A-4930-81AF-3789B3C1CCEC}" type="presParOf" srcId="{D84D3499-924A-4C0C-843D-B00D9A90327F}" destId="{B1555C30-9C08-406E-AA07-942324E79715}" srcOrd="7" destOrd="0" presId="urn:microsoft.com/office/officeart/2008/layout/LinedList"/>
    <dgm:cxn modelId="{A4AA26C8-5EB2-4CD3-A966-B2506C4612D7}" type="presParOf" srcId="{B1555C30-9C08-406E-AA07-942324E79715}" destId="{83562B74-C27D-4C40-9B90-9431CA2CD249}" srcOrd="0" destOrd="0" presId="urn:microsoft.com/office/officeart/2008/layout/LinedList"/>
    <dgm:cxn modelId="{5C8AD215-A695-4FBE-BD27-725B59FF2CD6}" type="presParOf" srcId="{B1555C30-9C08-406E-AA07-942324E79715}" destId="{0B8CFD45-0199-4D67-9603-6C789FE810D2}" srcOrd="1" destOrd="0" presId="urn:microsoft.com/office/officeart/2008/layout/LinedList"/>
    <dgm:cxn modelId="{7E7A3C38-8E77-44BA-8A49-A8A1CEAFDF58}" type="presParOf" srcId="{0B8CFD45-0199-4D67-9603-6C789FE810D2}" destId="{FF57F32B-9A5D-47FA-B783-757866C3830B}" srcOrd="0" destOrd="0" presId="urn:microsoft.com/office/officeart/2008/layout/LinedList"/>
    <dgm:cxn modelId="{1052A19F-4443-4B1A-89CE-D93C51C41819}" type="presParOf" srcId="{0B8CFD45-0199-4D67-9603-6C789FE810D2}" destId="{B54E88CF-FA42-415B-80D1-533158382DD4}" srcOrd="1" destOrd="0" presId="urn:microsoft.com/office/officeart/2008/layout/LinedList"/>
    <dgm:cxn modelId="{528130D9-9801-4EA2-9C45-0E305BEC3706}" type="presParOf" srcId="{B54E88CF-FA42-415B-80D1-533158382DD4}" destId="{B69312BB-034B-4AE4-9770-213BCAB29560}" srcOrd="0" destOrd="0" presId="urn:microsoft.com/office/officeart/2008/layout/LinedList"/>
    <dgm:cxn modelId="{7BF6651E-E4AA-4716-9559-3EFEA7CF2667}" type="presParOf" srcId="{B54E88CF-FA42-415B-80D1-533158382DD4}" destId="{0FDDB780-12CE-47DD-B23C-340FF203A325}" srcOrd="1" destOrd="0" presId="urn:microsoft.com/office/officeart/2008/layout/LinedList"/>
    <dgm:cxn modelId="{D7289C91-B528-47C5-9590-E8E592204B5F}" type="presParOf" srcId="{B54E88CF-FA42-415B-80D1-533158382DD4}" destId="{53E97BCD-66FC-4CBD-B928-FC4A77AD064E}" srcOrd="2" destOrd="0" presId="urn:microsoft.com/office/officeart/2008/layout/LinedList"/>
    <dgm:cxn modelId="{08249974-C698-4F75-B8A1-96ADD122B3FB}" type="presParOf" srcId="{0B8CFD45-0199-4D67-9603-6C789FE810D2}" destId="{B779B920-BF5E-48D9-9DBB-900880C3AA17}" srcOrd="2" destOrd="0" presId="urn:microsoft.com/office/officeart/2008/layout/LinedList"/>
    <dgm:cxn modelId="{A3669CFF-1B0C-4D40-985F-304EB87B11B6}" type="presParOf" srcId="{0B8CFD45-0199-4D67-9603-6C789FE810D2}" destId="{2FFC9A28-C935-42CB-819E-E4B0A4CB4A3B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AC425-E012-41CB-A2AB-F7538021A3DE}">
      <dsp:nvSpPr>
        <dsp:cNvPr id="0" name=""/>
        <dsp:cNvSpPr/>
      </dsp:nvSpPr>
      <dsp:spPr>
        <a:xfrm>
          <a:off x="0" y="0"/>
          <a:ext cx="763428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B658B7-8602-458E-8B09-0BF75614FAE8}">
      <dsp:nvSpPr>
        <dsp:cNvPr id="0" name=""/>
        <dsp:cNvSpPr/>
      </dsp:nvSpPr>
      <dsp:spPr>
        <a:xfrm>
          <a:off x="0" y="0"/>
          <a:ext cx="1526856" cy="1230283"/>
        </a:xfrm>
        <a:prstGeom prst="roundRect">
          <a:avLst/>
        </a:prstGeom>
        <a:gradFill rotWithShape="0">
          <a:gsLst>
            <a:gs pos="0">
              <a:srgbClr val="4F81BD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1. Para cada  estrategia</a:t>
          </a:r>
        </a:p>
      </dsp:txBody>
      <dsp:txXfrm>
        <a:off x="60057" y="60057"/>
        <a:ext cx="1406742" cy="1110169"/>
      </dsp:txXfrm>
    </dsp:sp>
    <dsp:sp modelId="{2AACBD5F-D971-427D-A316-5886947E85F6}">
      <dsp:nvSpPr>
        <dsp:cNvPr id="0" name=""/>
        <dsp:cNvSpPr/>
      </dsp:nvSpPr>
      <dsp:spPr>
        <a:xfrm>
          <a:off x="1641370" y="28594"/>
          <a:ext cx="5992909" cy="571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20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1.1. Definir el plan de acción detallado</a:t>
          </a:r>
          <a:r>
            <a:rPr lang="es-CR" sz="1200" b="0" i="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 – Responsables: Centros de Responsabilidad. </a:t>
          </a:r>
        </a:p>
      </dsp:txBody>
      <dsp:txXfrm>
        <a:off x="1641370" y="28594"/>
        <a:ext cx="5992909" cy="571889"/>
      </dsp:txXfrm>
    </dsp:sp>
    <dsp:sp modelId="{3971898A-F3E8-4B4E-8C86-94628C34759D}">
      <dsp:nvSpPr>
        <dsp:cNvPr id="0" name=""/>
        <dsp:cNvSpPr/>
      </dsp:nvSpPr>
      <dsp:spPr>
        <a:xfrm>
          <a:off x="1526856" y="600483"/>
          <a:ext cx="6107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0EB7CF3-BA6C-43C5-85C5-7D34AC4D044B}">
      <dsp:nvSpPr>
        <dsp:cNvPr id="0" name=""/>
        <dsp:cNvSpPr/>
      </dsp:nvSpPr>
      <dsp:spPr>
        <a:xfrm>
          <a:off x="1641370" y="629078"/>
          <a:ext cx="5992909" cy="571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20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1.2. Utilizar la matriz del plan de acción </a:t>
          </a:r>
          <a:r>
            <a:rPr lang="es-CR" sz="1200" b="0" i="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– Responsables: Centros de Responsabilidad. </a:t>
          </a:r>
          <a:endParaRPr lang="es-CR" sz="1200" kern="1200" dirty="0">
            <a:solidFill>
              <a:sysClr val="windowText" lastClr="000000"/>
            </a:solidFill>
            <a:latin typeface="Franklin Gothic Medium Cond" panose="020B0606030402020204" pitchFamily="34" charset="0"/>
            <a:ea typeface="+mn-ea"/>
            <a:cs typeface="+mn-cs"/>
          </a:endParaRPr>
        </a:p>
      </dsp:txBody>
      <dsp:txXfrm>
        <a:off x="1641370" y="629078"/>
        <a:ext cx="5992909" cy="571889"/>
      </dsp:txXfrm>
    </dsp:sp>
    <dsp:sp modelId="{9134623D-7DDC-46A9-A2C6-E5EFA0A064EE}">
      <dsp:nvSpPr>
        <dsp:cNvPr id="0" name=""/>
        <dsp:cNvSpPr/>
      </dsp:nvSpPr>
      <dsp:spPr>
        <a:xfrm>
          <a:off x="1526856" y="1200967"/>
          <a:ext cx="6107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1E1DB1C-D5E2-43AC-A34E-BFA796F8790A}">
      <dsp:nvSpPr>
        <dsp:cNvPr id="0" name=""/>
        <dsp:cNvSpPr/>
      </dsp:nvSpPr>
      <dsp:spPr>
        <a:xfrm>
          <a:off x="0" y="1230283"/>
          <a:ext cx="763428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116428"/>
                <a:satOff val="-2085"/>
                <a:lumOff val="88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16428"/>
                <a:satOff val="-2085"/>
                <a:lumOff val="88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16428"/>
                <a:satOff val="-2085"/>
                <a:lumOff val="88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116428"/>
              <a:satOff val="-2085"/>
              <a:lumOff val="886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3BC7B8-3F3E-479D-923B-7320D48B99C7}">
      <dsp:nvSpPr>
        <dsp:cNvPr id="0" name=""/>
        <dsp:cNvSpPr/>
      </dsp:nvSpPr>
      <dsp:spPr>
        <a:xfrm>
          <a:off x="0" y="1230283"/>
          <a:ext cx="1526856" cy="1230283"/>
        </a:xfrm>
        <a:prstGeom prst="roundRect">
          <a:avLst/>
        </a:prstGeom>
        <a:gradFill rotWithShape="0">
          <a:gsLst>
            <a:gs pos="0">
              <a:srgbClr val="4F81BD">
                <a:shade val="80000"/>
                <a:hueOff val="102082"/>
                <a:satOff val="-1464"/>
                <a:lumOff val="8538"/>
                <a:alphaOff val="0"/>
                <a:shade val="51000"/>
                <a:satMod val="130000"/>
              </a:srgbClr>
            </a:gs>
            <a:gs pos="80000">
              <a:srgbClr val="4F81BD">
                <a:shade val="80000"/>
                <a:hueOff val="102082"/>
                <a:satOff val="-1464"/>
                <a:lumOff val="8538"/>
                <a:alphaOff val="0"/>
                <a:shade val="93000"/>
                <a:satMod val="130000"/>
              </a:srgbClr>
            </a:gs>
            <a:gs pos="100000">
              <a:srgbClr val="4F81BD">
                <a:shade val="80000"/>
                <a:hueOff val="102082"/>
                <a:satOff val="-1464"/>
                <a:lumOff val="853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2.Aprobación</a:t>
          </a:r>
        </a:p>
      </dsp:txBody>
      <dsp:txXfrm>
        <a:off x="60057" y="1290340"/>
        <a:ext cx="1406742" cy="1110169"/>
      </dsp:txXfrm>
    </dsp:sp>
    <dsp:sp modelId="{6D43B8B2-26C7-47C3-9EF5-56D00ECE0E02}">
      <dsp:nvSpPr>
        <dsp:cNvPr id="0" name=""/>
        <dsp:cNvSpPr/>
      </dsp:nvSpPr>
      <dsp:spPr>
        <a:xfrm>
          <a:off x="1641370" y="1249506"/>
          <a:ext cx="5992909" cy="384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20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2.1. Dar a conocer al órgano superior para aprobación del plan de acción.</a:t>
          </a:r>
          <a:r>
            <a:rPr lang="es-CR" sz="1200" b="0" i="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 – Responsables: Dirección de Planificación en coordinación con los Centros de Responsabilidad. </a:t>
          </a:r>
          <a:endParaRPr lang="es-CR" sz="1200" kern="1200" dirty="0">
            <a:solidFill>
              <a:sysClr val="windowText" lastClr="000000"/>
            </a:solidFill>
            <a:latin typeface="Franklin Gothic Medium Cond" panose="020B0606030402020204" pitchFamily="34" charset="0"/>
            <a:ea typeface="+mn-ea"/>
            <a:cs typeface="+mn-cs"/>
          </a:endParaRPr>
        </a:p>
      </dsp:txBody>
      <dsp:txXfrm>
        <a:off x="1641370" y="1249506"/>
        <a:ext cx="5992909" cy="384463"/>
      </dsp:txXfrm>
    </dsp:sp>
    <dsp:sp modelId="{48D84A46-0EE5-4673-A69B-3357A1BAAD38}">
      <dsp:nvSpPr>
        <dsp:cNvPr id="0" name=""/>
        <dsp:cNvSpPr/>
      </dsp:nvSpPr>
      <dsp:spPr>
        <a:xfrm>
          <a:off x="1526856" y="1633969"/>
          <a:ext cx="6107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5265466-B36D-4A9C-8E26-B81EFAC5813E}">
      <dsp:nvSpPr>
        <dsp:cNvPr id="0" name=""/>
        <dsp:cNvSpPr/>
      </dsp:nvSpPr>
      <dsp:spPr>
        <a:xfrm>
          <a:off x="1641370" y="1653193"/>
          <a:ext cx="5992909" cy="384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20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2.2. Aprobación o desaprobación del plan de acción (en caso que ya están aprobadas aún así incorporarlas para el alineamiento estratégico). </a:t>
          </a:r>
          <a:r>
            <a:rPr lang="es-CR" sz="1200" b="0" i="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– Responsables: Corte Plena o Consejo Superior. </a:t>
          </a:r>
          <a:endParaRPr lang="es-CR" sz="1200" kern="1200" dirty="0">
            <a:solidFill>
              <a:sysClr val="windowText" lastClr="000000"/>
            </a:solidFill>
            <a:latin typeface="Franklin Gothic Medium Cond" panose="020B0606030402020204" pitchFamily="34" charset="0"/>
            <a:ea typeface="+mn-ea"/>
            <a:cs typeface="+mn-cs"/>
          </a:endParaRPr>
        </a:p>
      </dsp:txBody>
      <dsp:txXfrm>
        <a:off x="1641370" y="1653193"/>
        <a:ext cx="5992909" cy="384463"/>
      </dsp:txXfrm>
    </dsp:sp>
    <dsp:sp modelId="{0630CD93-3DFA-478E-9469-918181C7EEC8}">
      <dsp:nvSpPr>
        <dsp:cNvPr id="0" name=""/>
        <dsp:cNvSpPr/>
      </dsp:nvSpPr>
      <dsp:spPr>
        <a:xfrm>
          <a:off x="1526856" y="2037656"/>
          <a:ext cx="6107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1B085F-F92A-43E7-8425-C41CFB67334F}">
      <dsp:nvSpPr>
        <dsp:cNvPr id="0" name=""/>
        <dsp:cNvSpPr/>
      </dsp:nvSpPr>
      <dsp:spPr>
        <a:xfrm>
          <a:off x="1641370" y="2056879"/>
          <a:ext cx="5992909" cy="384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20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2.3. Alinear con el Sistema PEI y PAO los objetivos y metas. – Dirección de Planificación en coordinación con los Centros de Responsabilidad. </a:t>
          </a:r>
        </a:p>
      </dsp:txBody>
      <dsp:txXfrm>
        <a:off x="1641370" y="2056879"/>
        <a:ext cx="5992909" cy="384463"/>
      </dsp:txXfrm>
    </dsp:sp>
    <dsp:sp modelId="{2EDBC632-7124-4D95-A92B-D268EC48937A}">
      <dsp:nvSpPr>
        <dsp:cNvPr id="0" name=""/>
        <dsp:cNvSpPr/>
      </dsp:nvSpPr>
      <dsp:spPr>
        <a:xfrm>
          <a:off x="1526856" y="2441343"/>
          <a:ext cx="6107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603CE1-04BF-4027-85DC-9ADAE01A3A52}">
      <dsp:nvSpPr>
        <dsp:cNvPr id="0" name=""/>
        <dsp:cNvSpPr/>
      </dsp:nvSpPr>
      <dsp:spPr>
        <a:xfrm>
          <a:off x="0" y="2460566"/>
          <a:ext cx="763428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232855"/>
                <a:satOff val="-4171"/>
                <a:lumOff val="177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32855"/>
                <a:satOff val="-4171"/>
                <a:lumOff val="177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32855"/>
                <a:satOff val="-4171"/>
                <a:lumOff val="177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232855"/>
              <a:satOff val="-4171"/>
              <a:lumOff val="1772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71C4A7-2516-490B-8B52-29D273C25062}">
      <dsp:nvSpPr>
        <dsp:cNvPr id="0" name=""/>
        <dsp:cNvSpPr/>
      </dsp:nvSpPr>
      <dsp:spPr>
        <a:xfrm>
          <a:off x="0" y="2460566"/>
          <a:ext cx="1526856" cy="1230283"/>
        </a:xfrm>
        <a:prstGeom prst="roundRect">
          <a:avLst/>
        </a:prstGeom>
        <a:gradFill rotWithShape="0">
          <a:gsLst>
            <a:gs pos="0">
              <a:srgbClr val="4F81BD">
                <a:shade val="80000"/>
                <a:hueOff val="204164"/>
                <a:satOff val="-2928"/>
                <a:lumOff val="17077"/>
                <a:alphaOff val="0"/>
                <a:shade val="51000"/>
                <a:satMod val="130000"/>
              </a:srgbClr>
            </a:gs>
            <a:gs pos="80000">
              <a:srgbClr val="4F81BD">
                <a:shade val="80000"/>
                <a:hueOff val="204164"/>
                <a:satOff val="-2928"/>
                <a:lumOff val="17077"/>
                <a:alphaOff val="0"/>
                <a:shade val="93000"/>
                <a:satMod val="130000"/>
              </a:srgbClr>
            </a:gs>
            <a:gs pos="100000">
              <a:srgbClr val="4F81BD">
                <a:shade val="80000"/>
                <a:hueOff val="204164"/>
                <a:satOff val="-2928"/>
                <a:lumOff val="1707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3. Ejecución y seguimiento</a:t>
          </a:r>
        </a:p>
      </dsp:txBody>
      <dsp:txXfrm>
        <a:off x="60057" y="2520623"/>
        <a:ext cx="1406742" cy="1110169"/>
      </dsp:txXfrm>
    </dsp:sp>
    <dsp:sp modelId="{7E952EEF-1F3A-4B94-9395-EA89E1C28F53}">
      <dsp:nvSpPr>
        <dsp:cNvPr id="0" name=""/>
        <dsp:cNvSpPr/>
      </dsp:nvSpPr>
      <dsp:spPr>
        <a:xfrm>
          <a:off x="1641370" y="2489160"/>
          <a:ext cx="5992909" cy="571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20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3.1. Ejecutar el plan de acción por parte de las oficinas judiciales  </a:t>
          </a:r>
          <a:r>
            <a:rPr lang="es-CR" sz="1200" b="0" i="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– Responsables: Centros de Responsabilidad. </a:t>
          </a:r>
          <a:endParaRPr lang="es-CR" sz="1200" kern="1200" dirty="0">
            <a:solidFill>
              <a:sysClr val="windowText" lastClr="000000"/>
            </a:solidFill>
            <a:latin typeface="Franklin Gothic Medium Cond" panose="020B0606030402020204" pitchFamily="34" charset="0"/>
            <a:ea typeface="+mn-ea"/>
            <a:cs typeface="+mn-cs"/>
          </a:endParaRPr>
        </a:p>
      </dsp:txBody>
      <dsp:txXfrm>
        <a:off x="1641370" y="2489160"/>
        <a:ext cx="5992909" cy="571889"/>
      </dsp:txXfrm>
    </dsp:sp>
    <dsp:sp modelId="{0FEE85BE-131B-4973-97D7-60BA252EB683}">
      <dsp:nvSpPr>
        <dsp:cNvPr id="0" name=""/>
        <dsp:cNvSpPr/>
      </dsp:nvSpPr>
      <dsp:spPr>
        <a:xfrm>
          <a:off x="1526856" y="3061050"/>
          <a:ext cx="6107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0F5E16A-00BF-4360-9277-45ACD1A1E1E2}">
      <dsp:nvSpPr>
        <dsp:cNvPr id="0" name=""/>
        <dsp:cNvSpPr/>
      </dsp:nvSpPr>
      <dsp:spPr>
        <a:xfrm>
          <a:off x="1641370" y="3089644"/>
          <a:ext cx="5992909" cy="571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20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3.2. Dar seguimiento al plan de acción hasta su cumplimiento.  </a:t>
          </a:r>
          <a:r>
            <a:rPr lang="es-CR" sz="1200" b="0" i="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– Responsables: Centros de Responsabilidad. </a:t>
          </a:r>
          <a:endParaRPr lang="es-CR" sz="1200" kern="1200" dirty="0">
            <a:solidFill>
              <a:sysClr val="windowText" lastClr="000000"/>
            </a:solidFill>
            <a:latin typeface="Franklin Gothic Medium Cond" panose="020B0606030402020204" pitchFamily="34" charset="0"/>
            <a:ea typeface="+mn-ea"/>
            <a:cs typeface="+mn-cs"/>
          </a:endParaRPr>
        </a:p>
      </dsp:txBody>
      <dsp:txXfrm>
        <a:off x="1641370" y="3089644"/>
        <a:ext cx="5992909" cy="571889"/>
      </dsp:txXfrm>
    </dsp:sp>
    <dsp:sp modelId="{0DC3AAD7-CE8A-43BA-8D9C-E749B1B9B42B}">
      <dsp:nvSpPr>
        <dsp:cNvPr id="0" name=""/>
        <dsp:cNvSpPr/>
      </dsp:nvSpPr>
      <dsp:spPr>
        <a:xfrm>
          <a:off x="1526856" y="3661534"/>
          <a:ext cx="6107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9982379-0011-4F14-AA17-F935B8D9D607}">
      <dsp:nvSpPr>
        <dsp:cNvPr id="0" name=""/>
        <dsp:cNvSpPr/>
      </dsp:nvSpPr>
      <dsp:spPr>
        <a:xfrm>
          <a:off x="0" y="3690849"/>
          <a:ext cx="763428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562B74-C27D-4C40-9B90-9431CA2CD249}">
      <dsp:nvSpPr>
        <dsp:cNvPr id="0" name=""/>
        <dsp:cNvSpPr/>
      </dsp:nvSpPr>
      <dsp:spPr>
        <a:xfrm>
          <a:off x="0" y="3690849"/>
          <a:ext cx="1526856" cy="1230283"/>
        </a:xfrm>
        <a:prstGeom prst="roundRect">
          <a:avLst/>
        </a:prstGeom>
        <a:gradFill rotWithShape="0">
          <a:gsLst>
            <a:gs pos="0">
              <a:srgbClr val="4F81BD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rgbClr>
            </a:gs>
            <a:gs pos="80000">
              <a:srgbClr val="4F81BD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rgbClr>
            </a:gs>
            <a:gs pos="100000">
              <a:srgbClr val="4F81BD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4. Informe de resultados</a:t>
          </a:r>
        </a:p>
      </dsp:txBody>
      <dsp:txXfrm>
        <a:off x="60057" y="3750906"/>
        <a:ext cx="1406742" cy="1110169"/>
      </dsp:txXfrm>
    </dsp:sp>
    <dsp:sp modelId="{0FDDB780-12CE-47DD-B23C-340FF203A325}">
      <dsp:nvSpPr>
        <dsp:cNvPr id="0" name=""/>
        <dsp:cNvSpPr/>
      </dsp:nvSpPr>
      <dsp:spPr>
        <a:xfrm>
          <a:off x="1641370" y="3746717"/>
          <a:ext cx="5992909" cy="1117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20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4.1. Realizar informe de los resultados obtenidos del plan de acción por cada responsable </a:t>
          </a:r>
          <a:r>
            <a:rPr lang="es-CR" sz="1200" b="0" i="0" kern="1200" dirty="0">
              <a:solidFill>
                <a:sysClr val="windowText" lastClr="000000"/>
              </a:solidFill>
              <a:latin typeface="Franklin Gothic Medium Cond" panose="020B0606030402020204" pitchFamily="34" charset="0"/>
              <a:ea typeface="+mn-ea"/>
              <a:cs typeface="+mn-cs"/>
            </a:rPr>
            <a:t>– Responsables: Dirección de Planificación en coordinación con los Centros de Responsabilidad. </a:t>
          </a:r>
          <a:endParaRPr lang="es-CR" sz="1200" kern="1200" dirty="0">
            <a:solidFill>
              <a:sysClr val="windowText" lastClr="000000"/>
            </a:solidFill>
            <a:latin typeface="Franklin Gothic Medium Cond" panose="020B0606030402020204" pitchFamily="34" charset="0"/>
            <a:ea typeface="+mn-ea"/>
            <a:cs typeface="+mn-cs"/>
          </a:endParaRPr>
        </a:p>
      </dsp:txBody>
      <dsp:txXfrm>
        <a:off x="1641370" y="3746717"/>
        <a:ext cx="5992909" cy="1117347"/>
      </dsp:txXfrm>
    </dsp:sp>
    <dsp:sp modelId="{B779B920-BF5E-48D9-9DBB-900880C3AA17}">
      <dsp:nvSpPr>
        <dsp:cNvPr id="0" name=""/>
        <dsp:cNvSpPr/>
      </dsp:nvSpPr>
      <dsp:spPr>
        <a:xfrm>
          <a:off x="1526856" y="4864064"/>
          <a:ext cx="6107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9C611-D88B-4C0B-8B3E-891688634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65A2AD-745E-4655-B7D2-65C28FFF7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B5E0DE-5DAB-4828-8B6E-479644DD3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3155-0969-4F76-90D5-EB35A578971B}" type="datetimeFigureOut">
              <a:rPr lang="es-CR" smtClean="0"/>
              <a:t>13/10/2020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339EFA-10C5-44B5-A7E6-BA34A05B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237338-86BD-43B5-BF5D-E4C0278F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CE6C-9825-4CDE-A564-27F8A0E8B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243377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88D4E-8EE5-461D-BCB8-76B9107F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D61D79-0A8F-40CA-8970-A45D94FC2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EFD086-FF56-44B5-9F68-B662C7A8C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3155-0969-4F76-90D5-EB35A578971B}" type="datetimeFigureOut">
              <a:rPr lang="es-CR" smtClean="0"/>
              <a:t>13/10/2020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A39D92-F4AD-4AA6-8F0F-D3E534DBB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2D49B3-3F95-4630-AB30-7A0555CD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CE6C-9825-4CDE-A564-27F8A0E8B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18522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3E4883-DC0C-44F1-BF99-F5A806A86A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DBA163-C726-4CC3-8BCC-8F77BF9DD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ADDD4A-826D-4EDF-A917-2215389CC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3155-0969-4F76-90D5-EB35A578971B}" type="datetimeFigureOut">
              <a:rPr lang="es-CR" smtClean="0"/>
              <a:t>13/10/2020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75011F-08A8-48D0-846F-5A7391A23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816911-D0D5-4486-AC92-427EA5AF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CE6C-9825-4CDE-A564-27F8A0E8B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70839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4EDFE3-60C2-4B1C-8E9D-1B0756139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A1AFFB-071B-4FC7-8215-8327B240D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189EA7-846A-4605-99D7-1097CEBD0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3155-0969-4F76-90D5-EB35A578971B}" type="datetimeFigureOut">
              <a:rPr lang="es-CR" smtClean="0"/>
              <a:t>13/10/2020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33A3E4-2363-4E73-B181-0F3583C7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55BEB7-2541-41EF-AD82-91B1746C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CE6C-9825-4CDE-A564-27F8A0E8B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687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640E23-9B6F-42C8-B162-3C277C10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A0F384-AC55-4EE9-AD9C-5E821FF43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AEBE4A-3BA3-4A86-9B6F-6CA9DB95B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3155-0969-4F76-90D5-EB35A578971B}" type="datetimeFigureOut">
              <a:rPr lang="es-CR" smtClean="0"/>
              <a:t>13/10/2020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05BDC6-BE55-4253-8DBB-402D8256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A48B6E-720A-4CD8-A9FC-F7F248BCE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CE6C-9825-4CDE-A564-27F8A0E8B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36083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7839B-37EA-45B6-8959-F973B35D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B06E4A-65B1-4546-BF0D-B0707B8264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742759-1BD9-4942-84E6-9208FB84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41027B-4E12-46AC-961B-7E2754E35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3155-0969-4F76-90D5-EB35A578971B}" type="datetimeFigureOut">
              <a:rPr lang="es-CR" smtClean="0"/>
              <a:t>13/10/2020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704D73-ADC5-4EEB-953A-1ABA823B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5FEE6E-E83D-47DC-A8D0-7E209B55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CE6C-9825-4CDE-A564-27F8A0E8B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10865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5358F-49A8-478A-9515-30B53D2B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E49CC9-88A7-467A-BB2D-4B6CBC419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0D3CBA-2CD7-46F2-940A-B9EF7ABB6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532D008-52F3-4B76-8052-2C49E97360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3D6924E-21DD-46A8-970C-D0FEF2F27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4FA7154-B4BD-45CA-A791-BA6AFEB56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3155-0969-4F76-90D5-EB35A578971B}" type="datetimeFigureOut">
              <a:rPr lang="es-CR" smtClean="0"/>
              <a:t>13/10/2020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1E750E6-E744-402A-8F0F-802A91BD6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F7700B-3254-4926-B12E-9DF16F592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CE6C-9825-4CDE-A564-27F8A0E8B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38094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D51789-AF9A-4327-A513-1AA160AF2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900634A-FEA8-4361-B961-54C864AB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3155-0969-4F76-90D5-EB35A578971B}" type="datetimeFigureOut">
              <a:rPr lang="es-CR" smtClean="0"/>
              <a:t>13/10/2020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37CABD9-B8FF-4352-8690-2AA00EEF5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1DC3AB-6F84-476A-952C-BA12A1CA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CE6C-9825-4CDE-A564-27F8A0E8B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760273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6FC2A5E-5C88-4A70-BE90-FB3C65207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3155-0969-4F76-90D5-EB35A578971B}" type="datetimeFigureOut">
              <a:rPr lang="es-CR" smtClean="0"/>
              <a:t>13/10/2020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67279DD-890A-4939-96F3-43C9E461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8F17499-9032-4769-AA48-5CBDDBA77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CE6C-9825-4CDE-A564-27F8A0E8B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96586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307F6-9D22-4693-9021-6C4A2812B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2241C2-B81B-41AC-867D-C260B30FF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2B7B14-5DFA-452E-BE55-BC2BE75C1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23C70C-BB73-444C-A18E-5BD2353FA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3155-0969-4F76-90D5-EB35A578971B}" type="datetimeFigureOut">
              <a:rPr lang="es-CR" smtClean="0"/>
              <a:t>13/10/2020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6C6374-1C69-45F0-8482-F2A95F5F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1C2A54-A2D2-4039-9C37-8D230A10E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CE6C-9825-4CDE-A564-27F8A0E8B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736296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7B759-55D5-41EC-A868-8A14D031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32C81CC-FC72-4656-A5CC-DE9F1D062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898A2E-C76D-4F2F-BF7D-380D05A8E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5BC220-3FF5-42A1-91F9-BDD6D2D44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3155-0969-4F76-90D5-EB35A578971B}" type="datetimeFigureOut">
              <a:rPr lang="es-CR" smtClean="0"/>
              <a:t>13/10/2020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6C45DA-04EA-47ED-85E1-6BBBA36B6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73BBAE-2548-45AA-B055-16FC5AB4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CE6C-9825-4CDE-A564-27F8A0E8B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97976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5B93257-C60C-4B53-BCAB-F01806877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4A8822-5FB7-4F81-91D8-EF039F112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EA6250-036D-4884-9C3D-FD770E94C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53155-0969-4F76-90D5-EB35A578971B}" type="datetimeFigureOut">
              <a:rPr lang="es-CR" smtClean="0"/>
              <a:t>13/10/2020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104252-C18B-4D6F-B11F-C38DB0672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D04A4F-32D0-4A78-AC5A-8BB0C0E81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ACE6C-9825-4CDE-A564-27F8A0E8BE1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9601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3BCDB505-6EE6-46D4-A47D-0CBAC06797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7922D29A-06A9-4A0E-9AA3-802E6FF84FED}"/>
              </a:ext>
            </a:extLst>
          </p:cNvPr>
          <p:cNvSpPr/>
          <p:nvPr/>
        </p:nvSpPr>
        <p:spPr>
          <a:xfrm>
            <a:off x="744892" y="515348"/>
            <a:ext cx="5150496" cy="6107289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R" sz="24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84F232D-9E0E-4F78-8F80-4734CDFBA25D}"/>
              </a:ext>
            </a:extLst>
          </p:cNvPr>
          <p:cNvSpPr/>
          <p:nvPr/>
        </p:nvSpPr>
        <p:spPr>
          <a:xfrm>
            <a:off x="1382718" y="1297204"/>
            <a:ext cx="44098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R" sz="2400" b="1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PLAN DE ACCIÓN DE CONTINUIDAD DE LOS SERVICIOS JUDICIALES PARA EL ALINEAMIENTO ESTRATÉGICO DE LAS ESTRATEGIAS DESARROLLADAS COMO RESPUESTA A LOS EFECTOS DE LA </a:t>
            </a:r>
          </a:p>
          <a:p>
            <a:pPr algn="just"/>
            <a:r>
              <a:rPr lang="es-CR" sz="2400" b="1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EMERGENCIA NACIONAL COVID-19</a:t>
            </a:r>
          </a:p>
          <a:p>
            <a:pPr algn="just"/>
            <a:endParaRPr lang="es-CR" sz="2400" b="1" dirty="0">
              <a:solidFill>
                <a:schemeClr val="bg1">
                  <a:lumMod val="9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/>
            <a:r>
              <a:rPr lang="es-CR" sz="2400" b="1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Oficio 1481-PLA-PE-2020</a:t>
            </a:r>
          </a:p>
        </p:txBody>
      </p:sp>
      <p:pic>
        <p:nvPicPr>
          <p:cNvPr id="11" name="Imagen 1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D231F2D7-DF9E-4E7C-81B2-4AFA5E098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32" y="2992993"/>
            <a:ext cx="2517872" cy="1152000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666224D-2E19-4033-B334-41AE9F30E39A}"/>
              </a:ext>
            </a:extLst>
          </p:cNvPr>
          <p:cNvSpPr/>
          <p:nvPr/>
        </p:nvSpPr>
        <p:spPr>
          <a:xfrm>
            <a:off x="6016687" y="515349"/>
            <a:ext cx="853752" cy="61072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1770B06-AFF2-4F66-8B7E-76C451F6BF81}"/>
              </a:ext>
            </a:extLst>
          </p:cNvPr>
          <p:cNvSpPr/>
          <p:nvPr/>
        </p:nvSpPr>
        <p:spPr>
          <a:xfrm>
            <a:off x="1148321" y="1151256"/>
            <a:ext cx="113098" cy="15862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03426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06A7387-DBC7-49FC-8285-B8271470EDBA}"/>
              </a:ext>
            </a:extLst>
          </p:cNvPr>
          <p:cNvSpPr/>
          <p:nvPr/>
        </p:nvSpPr>
        <p:spPr>
          <a:xfrm>
            <a:off x="0" y="0"/>
            <a:ext cx="5122506" cy="6858000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378F4F7-E2C2-4C0D-85C9-F64366E35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2662" r="8162"/>
          <a:stretch/>
        </p:blipFill>
        <p:spPr>
          <a:xfrm>
            <a:off x="4251090" y="927910"/>
            <a:ext cx="3689819" cy="5002180"/>
          </a:xfr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E23651F-546F-42FB-A84E-253D1BA1EADD}"/>
              </a:ext>
            </a:extLst>
          </p:cNvPr>
          <p:cNvSpPr/>
          <p:nvPr/>
        </p:nvSpPr>
        <p:spPr>
          <a:xfrm>
            <a:off x="8360228" y="927910"/>
            <a:ext cx="3542521" cy="5071674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F823E8A-A93B-4E29-BED7-33D3C2EF4037}"/>
              </a:ext>
            </a:extLst>
          </p:cNvPr>
          <p:cNvSpPr/>
          <p:nvPr/>
        </p:nvSpPr>
        <p:spPr>
          <a:xfrm>
            <a:off x="8360228" y="2802027"/>
            <a:ext cx="35425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7  - Adecuación de protocolos de salud en relación con la prevención del contagio de COVID-29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4BF2365-D934-4F30-AF31-6BC06C93B317}"/>
              </a:ext>
            </a:extLst>
          </p:cNvPr>
          <p:cNvSpPr/>
          <p:nvPr/>
        </p:nvSpPr>
        <p:spPr>
          <a:xfrm>
            <a:off x="289251" y="1720840"/>
            <a:ext cx="36898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>
                <a:solidFill>
                  <a:schemeClr val="bg1">
                    <a:lumMod val="8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Revisión, análisis y adecuación de todos los protocolos de salud, ingreso a las Instalaciones del Poder Judicial, Protocolo de Desinfección Individual, en relación con la prevención del contagio de COVID-19.</a:t>
            </a:r>
          </a:p>
          <a:p>
            <a:pPr algn="just"/>
            <a:endParaRPr lang="es-MX">
              <a:solidFill>
                <a:schemeClr val="bg1">
                  <a:lumMod val="8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>
                <a:solidFill>
                  <a:schemeClr val="bg1">
                    <a:lumMod val="8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Además, de promover su publicación, implementación y seguimiento en cuanto al cumplimiento de los mismos.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2F1A4B0-45DC-4AEA-8124-A821FF488602}"/>
              </a:ext>
            </a:extLst>
          </p:cNvPr>
          <p:cNvSpPr/>
          <p:nvPr/>
        </p:nvSpPr>
        <p:spPr>
          <a:xfrm>
            <a:off x="6239210" y="6308910"/>
            <a:ext cx="5457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4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Dirección Ejecutiva y Dirección de Gestión Humana. </a:t>
            </a:r>
          </a:p>
        </p:txBody>
      </p:sp>
    </p:spTree>
    <p:extLst>
      <p:ext uri="{BB962C8B-B14F-4D97-AF65-F5344CB8AC3E}">
        <p14:creationId xmlns:p14="http://schemas.microsoft.com/office/powerpoint/2010/main" val="85860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06A8E8B-6B4B-4F08-9459-AA0A868127CF}"/>
              </a:ext>
            </a:extLst>
          </p:cNvPr>
          <p:cNvSpPr/>
          <p:nvPr/>
        </p:nvSpPr>
        <p:spPr>
          <a:xfrm>
            <a:off x="270588" y="1424456"/>
            <a:ext cx="4954556" cy="400908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5" name="Marcador de contenido 4" descr="Imagen que contiene interior, tabla, plátano, comida&#10;&#10;Descripción generada automáticamente">
            <a:extLst>
              <a:ext uri="{FF2B5EF4-FFF2-40B4-BE49-F238E27FC236}">
                <a16:creationId xmlns:a16="http://schemas.microsoft.com/office/drawing/2014/main" id="{F863A22E-E0D3-456F-B564-0BDBF5244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144" y="1424456"/>
            <a:ext cx="2672724" cy="4009085"/>
          </a:xfr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C4BA39A-EDA4-4FBE-866D-525CE7E29A54}"/>
              </a:ext>
            </a:extLst>
          </p:cNvPr>
          <p:cNvSpPr/>
          <p:nvPr/>
        </p:nvSpPr>
        <p:spPr>
          <a:xfrm>
            <a:off x="1042739" y="2921166"/>
            <a:ext cx="34102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8 - </a:t>
            </a:r>
            <a:r>
              <a:rPr lang="es-CR" sz="2000" b="1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Revisión del presupuesto 2020 para su ejecución, la formulación  presupuesto 2021 y programación del presupuesto 2022.</a:t>
            </a:r>
          </a:p>
          <a:p>
            <a:pPr algn="ctr"/>
            <a:endParaRPr lang="es-MX" sz="2000" b="1" dirty="0">
              <a:solidFill>
                <a:schemeClr val="bg1">
                  <a:lumMod val="9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AB927B0-C12E-4352-87D8-CA4D0828940A}"/>
              </a:ext>
            </a:extLst>
          </p:cNvPr>
          <p:cNvSpPr/>
          <p:nvPr/>
        </p:nvSpPr>
        <p:spPr>
          <a:xfrm>
            <a:off x="8011081" y="905229"/>
            <a:ext cx="396551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Revisar y definir los lineamientos y directrices para la ejecución de los </a:t>
            </a:r>
            <a:r>
              <a:rPr lang="es-MX" b="1" u="sng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recursos presupuestarios 2020</a:t>
            </a:r>
            <a:r>
              <a:rPr lang="es-MX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conforme el contexto vigente, para asegurar la ejecución presupuestaria conforme las necesidades y prioridades institucionales. </a:t>
            </a:r>
          </a:p>
          <a:p>
            <a:pPr algn="just"/>
            <a:endParaRPr lang="es-MX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Analizar y proponer acciones positivas para mantener los recursos necesarios en procura de fortalecer las acciones para evitar la propagación del COVIT-19.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R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Definir los lineamientos y la programación de la formulación del presupuesto 2022, en vista del contexto nacional.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F14B671-22A8-4CE2-A83A-9EDF84CD7493}"/>
              </a:ext>
            </a:extLst>
          </p:cNvPr>
          <p:cNvSpPr/>
          <p:nvPr/>
        </p:nvSpPr>
        <p:spPr>
          <a:xfrm>
            <a:off x="3657600" y="6362566"/>
            <a:ext cx="81339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4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Dirección Ejecutiva, en coordinación con todos los Centros de Responsabilidad. </a:t>
            </a:r>
          </a:p>
          <a:p>
            <a:pPr algn="r"/>
            <a:r>
              <a:rPr lang="es-MX" sz="14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Dirección de Planificación.  </a:t>
            </a:r>
          </a:p>
        </p:txBody>
      </p:sp>
    </p:spTree>
    <p:extLst>
      <p:ext uri="{BB962C8B-B14F-4D97-AF65-F5344CB8AC3E}">
        <p14:creationId xmlns:p14="http://schemas.microsoft.com/office/powerpoint/2010/main" val="4175485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tabla, interior, hecho de madera, escritorio&#10;&#10;Descripción generada automáticamente">
            <a:extLst>
              <a:ext uri="{FF2B5EF4-FFF2-40B4-BE49-F238E27FC236}">
                <a16:creationId xmlns:a16="http://schemas.microsoft.com/office/drawing/2014/main" id="{A9632888-3728-4BB1-ADC2-402BD0277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99" y="225392"/>
            <a:ext cx="11390602" cy="640721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F75FF24-28BA-43B9-A32B-3834582868B0}"/>
              </a:ext>
            </a:extLst>
          </p:cNvPr>
          <p:cNvSpPr/>
          <p:nvPr/>
        </p:nvSpPr>
        <p:spPr>
          <a:xfrm>
            <a:off x="400699" y="225391"/>
            <a:ext cx="11390602" cy="6407215"/>
          </a:xfrm>
          <a:prstGeom prst="rect">
            <a:avLst/>
          </a:prstGeom>
          <a:solidFill>
            <a:srgbClr val="3B383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277513F-15B6-473A-BA25-301F9A39728C}"/>
              </a:ext>
            </a:extLst>
          </p:cNvPr>
          <p:cNvSpPr/>
          <p:nvPr/>
        </p:nvSpPr>
        <p:spPr>
          <a:xfrm>
            <a:off x="1269021" y="2324274"/>
            <a:ext cx="9915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9 - Ampliación de los servicios de la Línea 800</a:t>
            </a:r>
          </a:p>
          <a:p>
            <a:pPr algn="just"/>
            <a:endParaRPr lang="es-MX" b="1" dirty="0">
              <a:solidFill>
                <a:schemeClr val="bg1">
                  <a:lumMod val="9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/>
            <a:endParaRPr lang="es-MX" dirty="0">
              <a:solidFill>
                <a:schemeClr val="bg1">
                  <a:lumMod val="9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/>
            <a:r>
              <a:rPr lang="es-MX" sz="2000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Ampliar y fortalecer la divulgación de los servicios de la Línea 800, con el fin de darle una mayor  respuesta a las consultas por parte de las personas usuarias y evitar que se apersonen a los despachos y oficinas judiciales por trámites que pueden hacer en línea. </a:t>
            </a:r>
            <a:endParaRPr lang="es-MX" sz="2000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9D9347E-CD76-4544-A701-03CEFDF9A0EA}"/>
              </a:ext>
            </a:extLst>
          </p:cNvPr>
          <p:cNvSpPr/>
          <p:nvPr/>
        </p:nvSpPr>
        <p:spPr>
          <a:xfrm>
            <a:off x="4020207" y="6231343"/>
            <a:ext cx="76642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40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Contraloría de Servicios y Departamento de Prensa y Comunicación. </a:t>
            </a:r>
          </a:p>
        </p:txBody>
      </p:sp>
    </p:spTree>
    <p:extLst>
      <p:ext uri="{BB962C8B-B14F-4D97-AF65-F5344CB8AC3E}">
        <p14:creationId xmlns:p14="http://schemas.microsoft.com/office/powerpoint/2010/main" val="2284036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tabla, interior, hecho de madera, escritorio&#10;&#10;Descripción generada automáticamente">
            <a:extLst>
              <a:ext uri="{FF2B5EF4-FFF2-40B4-BE49-F238E27FC236}">
                <a16:creationId xmlns:a16="http://schemas.microsoft.com/office/drawing/2014/main" id="{A9632888-3728-4BB1-ADC2-402BD0277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5137" y="225392"/>
            <a:ext cx="6336163" cy="640721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F75FF24-28BA-43B9-A32B-3834582868B0}"/>
              </a:ext>
            </a:extLst>
          </p:cNvPr>
          <p:cNvSpPr/>
          <p:nvPr/>
        </p:nvSpPr>
        <p:spPr>
          <a:xfrm>
            <a:off x="400700" y="4251571"/>
            <a:ext cx="11390602" cy="2381036"/>
          </a:xfrm>
          <a:prstGeom prst="rect">
            <a:avLst/>
          </a:prstGeom>
          <a:solidFill>
            <a:srgbClr val="3B383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277513F-15B6-473A-BA25-301F9A39728C}"/>
              </a:ext>
            </a:extLst>
          </p:cNvPr>
          <p:cNvSpPr/>
          <p:nvPr/>
        </p:nvSpPr>
        <p:spPr>
          <a:xfrm>
            <a:off x="903247" y="1597443"/>
            <a:ext cx="38344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10 - Ampliación de los servicios de la Mesa de Ayuda (DTI)</a:t>
            </a:r>
          </a:p>
          <a:p>
            <a:pPr algn="just"/>
            <a:endParaRPr lang="es-MX" b="1" dirty="0">
              <a:solidFill>
                <a:schemeClr val="bg1">
                  <a:lumMod val="9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9D9347E-CD76-4544-A701-03CEFDF9A0EA}"/>
              </a:ext>
            </a:extLst>
          </p:cNvPr>
          <p:cNvSpPr/>
          <p:nvPr/>
        </p:nvSpPr>
        <p:spPr>
          <a:xfrm>
            <a:off x="4020207" y="6231343"/>
            <a:ext cx="76642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40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Dirección de Tecnología de la Información.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821774C-C50E-4D71-A9F4-619A6CEA273E}"/>
              </a:ext>
            </a:extLst>
          </p:cNvPr>
          <p:cNvSpPr/>
          <p:nvPr/>
        </p:nvSpPr>
        <p:spPr>
          <a:xfrm>
            <a:off x="375990" y="4385838"/>
            <a:ext cx="51038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Ampliar y fortalecer la divulgación de los servicios de la Mesa de Ayuda de la Dirección de Tecnología de la Información, con el fin de darle una mayor respuesta y cobertura a las consultas por parte de las personas usuarias sobre el uso de las audiencias virtuales. </a:t>
            </a:r>
            <a:endParaRPr lang="es-MX" sz="200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781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Teclado de computadora&#10;&#10;Descripción generada automáticamente">
            <a:extLst>
              <a:ext uri="{FF2B5EF4-FFF2-40B4-BE49-F238E27FC236}">
                <a16:creationId xmlns:a16="http://schemas.microsoft.com/office/drawing/2014/main" id="{44174693-459E-4E77-B6E9-D724AD606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92" b="22321"/>
          <a:stretch/>
        </p:blipFill>
        <p:spPr>
          <a:xfrm>
            <a:off x="1001485" y="3983555"/>
            <a:ext cx="10189029" cy="2593911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3E7E67B-CDA3-40A9-A888-E97FF8019D1C}"/>
              </a:ext>
            </a:extLst>
          </p:cNvPr>
          <p:cNvSpPr/>
          <p:nvPr/>
        </p:nvSpPr>
        <p:spPr>
          <a:xfrm>
            <a:off x="1001485" y="503059"/>
            <a:ext cx="4960775" cy="3247845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2066673-4BBB-47A4-A777-92AAAF165095}"/>
              </a:ext>
            </a:extLst>
          </p:cNvPr>
          <p:cNvSpPr/>
          <p:nvPr/>
        </p:nvSpPr>
        <p:spPr>
          <a:xfrm>
            <a:off x="6229739" y="503059"/>
            <a:ext cx="4960775" cy="32478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31F47A3-1EBA-437E-900A-289B24809BB8}"/>
              </a:ext>
            </a:extLst>
          </p:cNvPr>
          <p:cNvSpPr/>
          <p:nvPr/>
        </p:nvSpPr>
        <p:spPr>
          <a:xfrm>
            <a:off x="1776746" y="1619149"/>
            <a:ext cx="34102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11 - Potenciar la comunicación de los servicios virtuales disponibles a la ciudadanía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51B0313-A660-4CA5-8015-29BD3FEED9F3}"/>
              </a:ext>
            </a:extLst>
          </p:cNvPr>
          <p:cNvSpPr/>
          <p:nvPr/>
        </p:nvSpPr>
        <p:spPr>
          <a:xfrm>
            <a:off x="7035281" y="1465260"/>
            <a:ext cx="35425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Mediante estrategias de divulgación dar a conocer a las personas usuarias los servicios digitales disponibles.</a:t>
            </a:r>
          </a:p>
        </p:txBody>
      </p:sp>
      <p:sp>
        <p:nvSpPr>
          <p:cNvPr id="11" name="Triángulo isósceles 10">
            <a:extLst>
              <a:ext uri="{FF2B5EF4-FFF2-40B4-BE49-F238E27FC236}">
                <a16:creationId xmlns:a16="http://schemas.microsoft.com/office/drawing/2014/main" id="{09E89271-4639-4C46-94DB-5718C2C4032E}"/>
              </a:ext>
            </a:extLst>
          </p:cNvPr>
          <p:cNvSpPr/>
          <p:nvPr/>
        </p:nvSpPr>
        <p:spPr>
          <a:xfrm rot="5400000">
            <a:off x="5713196" y="1808960"/>
            <a:ext cx="866593" cy="636037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40C61D4-DE21-4002-8CD3-9E8A255CA26C}"/>
              </a:ext>
            </a:extLst>
          </p:cNvPr>
          <p:cNvSpPr/>
          <p:nvPr/>
        </p:nvSpPr>
        <p:spPr>
          <a:xfrm>
            <a:off x="5828474" y="3167390"/>
            <a:ext cx="5017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4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Departamento de Prensa y Comunicación y Dirección de Tecnología de la Información. </a:t>
            </a:r>
          </a:p>
        </p:txBody>
      </p:sp>
    </p:spTree>
    <p:extLst>
      <p:ext uri="{BB962C8B-B14F-4D97-AF65-F5344CB8AC3E}">
        <p14:creationId xmlns:p14="http://schemas.microsoft.com/office/powerpoint/2010/main" val="2303557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interior, persona, tabla, mujer&#10;&#10;Descripción generada automáticamente">
            <a:extLst>
              <a:ext uri="{FF2B5EF4-FFF2-40B4-BE49-F238E27FC236}">
                <a16:creationId xmlns:a16="http://schemas.microsoft.com/office/drawing/2014/main" id="{2D8D3C4E-8B7D-4252-8BB5-0BCA14958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742" r="8637"/>
          <a:stretch/>
        </p:blipFill>
        <p:spPr>
          <a:xfrm>
            <a:off x="4718179" y="0"/>
            <a:ext cx="7473821" cy="685800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928438F-42EB-485D-BE1B-E3974DF98B71}"/>
              </a:ext>
            </a:extLst>
          </p:cNvPr>
          <p:cNvSpPr/>
          <p:nvPr/>
        </p:nvSpPr>
        <p:spPr>
          <a:xfrm>
            <a:off x="393265" y="560928"/>
            <a:ext cx="39841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12 - </a:t>
            </a:r>
            <a:r>
              <a:rPr lang="es-CR" sz="2400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Propuesta reincorporación progresiva de personal vulnerable</a:t>
            </a:r>
          </a:p>
          <a:p>
            <a:pPr algn="just"/>
            <a:endParaRPr lang="es-MX" sz="2400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A6509AB-C571-46AA-B5D9-B2D74C483D07}"/>
              </a:ext>
            </a:extLst>
          </p:cNvPr>
          <p:cNvSpPr/>
          <p:nvPr/>
        </p:nvSpPr>
        <p:spPr>
          <a:xfrm>
            <a:off x="-739605" y="6596390"/>
            <a:ext cx="54577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100" b="1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1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Dirección de Gestión Humana.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04BDAF5-32E8-4826-95C5-08AEF89BF1AB}"/>
              </a:ext>
            </a:extLst>
          </p:cNvPr>
          <p:cNvSpPr/>
          <p:nvPr/>
        </p:nvSpPr>
        <p:spPr>
          <a:xfrm>
            <a:off x="393266" y="2967335"/>
            <a:ext cx="37493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4" indent="-108005" algn="just">
              <a:buFont typeface="Arial" panose="020B0604020202020204" pitchFamily="34" charset="0"/>
              <a:buChar char="•"/>
            </a:pPr>
            <a:r>
              <a:rPr lang="es-CR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Definir  y proponer un protocolo para la reincorporación progresiva del personal identificado como vulnerable ante la pandemia del COVID-19. </a:t>
            </a:r>
          </a:p>
        </p:txBody>
      </p:sp>
    </p:spTree>
    <p:extLst>
      <p:ext uri="{BB962C8B-B14F-4D97-AF65-F5344CB8AC3E}">
        <p14:creationId xmlns:p14="http://schemas.microsoft.com/office/powerpoint/2010/main" val="72852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07E5E7B-EE15-4BEC-BF30-D83197ED9717}"/>
              </a:ext>
            </a:extLst>
          </p:cNvPr>
          <p:cNvSpPr/>
          <p:nvPr/>
        </p:nvSpPr>
        <p:spPr>
          <a:xfrm>
            <a:off x="996042" y="597159"/>
            <a:ext cx="10199915" cy="5663682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5" name="Marcador de contenido 4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4F907450-A614-400B-BB56-6CEC38401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469" t="33621" r="13460" b="4447"/>
          <a:stretch/>
        </p:blipFill>
        <p:spPr>
          <a:xfrm>
            <a:off x="5729494" y="1306285"/>
            <a:ext cx="6279503" cy="4245430"/>
          </a:xfr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84F0D01-0D53-475F-81DC-28AEF5BF00E2}"/>
              </a:ext>
            </a:extLst>
          </p:cNvPr>
          <p:cNvSpPr/>
          <p:nvPr/>
        </p:nvSpPr>
        <p:spPr>
          <a:xfrm>
            <a:off x="1381289" y="1551563"/>
            <a:ext cx="396295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solidFill>
                  <a:schemeClr val="bg1">
                    <a:lumMod val="8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13 - Evaluación del Riesgo de Exposición del Personal al COVID-19. </a:t>
            </a:r>
          </a:p>
          <a:p>
            <a:pPr algn="just"/>
            <a:endParaRPr lang="es-MX" b="1" dirty="0">
              <a:solidFill>
                <a:schemeClr val="bg1">
                  <a:lumMod val="8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/>
            <a:endParaRPr lang="es-MX" b="1" dirty="0">
              <a:solidFill>
                <a:schemeClr val="bg1">
                  <a:lumMod val="8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/>
            <a:endParaRPr lang="es-MX" b="1" dirty="0">
              <a:solidFill>
                <a:schemeClr val="bg1">
                  <a:lumMod val="8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/>
            <a:endParaRPr lang="es-MX" b="1" dirty="0">
              <a:solidFill>
                <a:schemeClr val="bg1">
                  <a:lumMod val="8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1">
                    <a:lumMod val="8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Propuesta y Ejecución de la Evaluación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b="1" dirty="0">
              <a:solidFill>
                <a:schemeClr val="bg1">
                  <a:lumMod val="8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02B571D-FB61-4697-8257-327A64E3459A}"/>
              </a:ext>
            </a:extLst>
          </p:cNvPr>
          <p:cNvSpPr/>
          <p:nvPr/>
        </p:nvSpPr>
        <p:spPr>
          <a:xfrm>
            <a:off x="1139822" y="4783217"/>
            <a:ext cx="4204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Dirección Ejecutiva y Dirección de Gestión Humana. </a:t>
            </a:r>
          </a:p>
        </p:txBody>
      </p:sp>
    </p:spTree>
    <p:extLst>
      <p:ext uri="{BB962C8B-B14F-4D97-AF65-F5344CB8AC3E}">
        <p14:creationId xmlns:p14="http://schemas.microsoft.com/office/powerpoint/2010/main" val="3278492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06A8E8B-6B4B-4F08-9459-AA0A868127CF}"/>
              </a:ext>
            </a:extLst>
          </p:cNvPr>
          <p:cNvSpPr/>
          <p:nvPr/>
        </p:nvSpPr>
        <p:spPr>
          <a:xfrm>
            <a:off x="270588" y="1424456"/>
            <a:ext cx="4954556" cy="400908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C4BA39A-EDA4-4FBE-866D-525CE7E29A54}"/>
              </a:ext>
            </a:extLst>
          </p:cNvPr>
          <p:cNvSpPr/>
          <p:nvPr/>
        </p:nvSpPr>
        <p:spPr>
          <a:xfrm>
            <a:off x="654270" y="2936554"/>
            <a:ext cx="39327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14 – </a:t>
            </a:r>
            <a:r>
              <a:rPr lang="es-MX" sz="2400" b="1" dirty="0">
                <a:solidFill>
                  <a:schemeClr val="bg1">
                    <a:lumMod val="8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Gestión de  riesgos institucionales.</a:t>
            </a:r>
          </a:p>
          <a:p>
            <a:pPr algn="ctr"/>
            <a:endParaRPr lang="es-MX" sz="2400" b="1" dirty="0">
              <a:solidFill>
                <a:schemeClr val="bg1">
                  <a:lumMod val="9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AB927B0-C12E-4352-87D8-CA4D0828940A}"/>
              </a:ext>
            </a:extLst>
          </p:cNvPr>
          <p:cNvSpPr/>
          <p:nvPr/>
        </p:nvSpPr>
        <p:spPr>
          <a:xfrm>
            <a:off x="8011081" y="2013224"/>
            <a:ext cx="39655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R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Definición del plan de respuesta sobre los riesgos materializados y potenciales a nivel institucional relacionados con: </a:t>
            </a:r>
          </a:p>
          <a:p>
            <a:pPr algn="just"/>
            <a:endParaRPr lang="es-CR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R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Probidad,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R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Seguridad de la Información,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R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Tecnológicos,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R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Humanos,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R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Funcionales y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CR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Procesos Críticos.</a:t>
            </a:r>
          </a:p>
          <a:p>
            <a:pPr algn="just"/>
            <a:endParaRPr lang="es-MX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F14B671-22A8-4CE2-A83A-9EDF84CD7493}"/>
              </a:ext>
            </a:extLst>
          </p:cNvPr>
          <p:cNvSpPr/>
          <p:nvPr/>
        </p:nvSpPr>
        <p:spPr>
          <a:xfrm>
            <a:off x="2483069" y="6362566"/>
            <a:ext cx="9308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</a:t>
            </a:r>
            <a:r>
              <a:rPr lang="es-MX" sz="14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 </a:t>
            </a:r>
            <a:r>
              <a:rPr lang="es-CR" sz="14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Oficina de Control Interno, Oficina de Cumplimiento, en coordinación con todas las áreas involucradas.</a:t>
            </a:r>
          </a:p>
          <a:p>
            <a:pPr algn="r"/>
            <a:endParaRPr lang="es-MX" sz="140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28" name="Picture 4" descr="Estrategia de riesgo empresarial y concepto de planeo | Foto Premium">
            <a:extLst>
              <a:ext uri="{FF2B5EF4-FFF2-40B4-BE49-F238E27FC236}">
                <a16:creationId xmlns:a16="http://schemas.microsoft.com/office/drawing/2014/main" id="{FBCB16C0-B29C-4FC1-A079-CEBC7129C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5" r="28327"/>
          <a:stretch/>
        </p:blipFill>
        <p:spPr bwMode="auto">
          <a:xfrm>
            <a:off x="5225144" y="1424456"/>
            <a:ext cx="251674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060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reloj de arena, objeto, agua, blanco&#10;&#10;Descripción generada automáticamente">
            <a:extLst>
              <a:ext uri="{FF2B5EF4-FFF2-40B4-BE49-F238E27FC236}">
                <a16:creationId xmlns:a16="http://schemas.microsoft.com/office/drawing/2014/main" id="{62427F52-EFF8-4A83-887C-CC2B10D4A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210" r="33953"/>
          <a:stretch/>
        </p:blipFill>
        <p:spPr>
          <a:xfrm>
            <a:off x="3060443" y="0"/>
            <a:ext cx="3275045" cy="685800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3500B36-8A3F-4984-A20F-F0B6829516B5}"/>
              </a:ext>
            </a:extLst>
          </p:cNvPr>
          <p:cNvSpPr/>
          <p:nvPr/>
        </p:nvSpPr>
        <p:spPr>
          <a:xfrm>
            <a:off x="-1" y="0"/>
            <a:ext cx="3129095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A101F28-9232-4D2F-A706-803E1D4507DC}"/>
              </a:ext>
            </a:extLst>
          </p:cNvPr>
          <p:cNvSpPr/>
          <p:nvPr/>
        </p:nvSpPr>
        <p:spPr>
          <a:xfrm>
            <a:off x="341499" y="2998866"/>
            <a:ext cx="24460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R" sz="2800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15 - Modificación de horarios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AE6D2AE-E7BA-44F3-9EDB-FAB7D06AD13D}"/>
              </a:ext>
            </a:extLst>
          </p:cNvPr>
          <p:cNvSpPr/>
          <p:nvPr/>
        </p:nvSpPr>
        <p:spPr>
          <a:xfrm>
            <a:off x="7057474" y="2551837"/>
            <a:ext cx="46769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Analizar la posible ampliación de los horarios de servicios brindados a las personas usuarias, en las oficinas en las que por restricciones de espacio físico u otras variables, tengan problemas de aglomeración de personas.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3C2E6FD-55FB-4C85-B339-32BB0A0A8578}"/>
              </a:ext>
            </a:extLst>
          </p:cNvPr>
          <p:cNvSpPr/>
          <p:nvPr/>
        </p:nvSpPr>
        <p:spPr>
          <a:xfrm>
            <a:off x="7057474" y="5471130"/>
            <a:ext cx="4742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4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Dirección de Planificación, Centro de Apoyo a la Función Jurisdiccional y Dirección de Gestión Humana. </a:t>
            </a:r>
          </a:p>
        </p:txBody>
      </p:sp>
    </p:spTree>
    <p:extLst>
      <p:ext uri="{BB962C8B-B14F-4D97-AF65-F5344CB8AC3E}">
        <p14:creationId xmlns:p14="http://schemas.microsoft.com/office/powerpoint/2010/main" val="446063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pequeño, tablero&#10;&#10;Descripción generada automáticamente">
            <a:extLst>
              <a:ext uri="{FF2B5EF4-FFF2-40B4-BE49-F238E27FC236}">
                <a16:creationId xmlns:a16="http://schemas.microsoft.com/office/drawing/2014/main" id="{E1E125E1-C9E2-4ED9-A675-E4CF1915A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5874"/>
          <a:stretch/>
        </p:blipFill>
        <p:spPr>
          <a:xfrm>
            <a:off x="-1389025" y="0"/>
            <a:ext cx="5626359" cy="685800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F4FC980-7C53-4444-9B3A-9DEFA983F8F9}"/>
              </a:ext>
            </a:extLst>
          </p:cNvPr>
          <p:cNvSpPr/>
          <p:nvPr/>
        </p:nvSpPr>
        <p:spPr>
          <a:xfrm>
            <a:off x="4237334" y="0"/>
            <a:ext cx="402399" cy="703297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A041883-A96C-433C-94A3-A735B55F38BB}"/>
              </a:ext>
            </a:extLst>
          </p:cNvPr>
          <p:cNvSpPr/>
          <p:nvPr/>
        </p:nvSpPr>
        <p:spPr>
          <a:xfrm>
            <a:off x="5293867" y="2551837"/>
            <a:ext cx="630085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16 - Ampliación de convenios interinstitucionales</a:t>
            </a:r>
          </a:p>
          <a:p>
            <a:pPr algn="just"/>
            <a:endParaRPr lang="es-MX" b="1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/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/>
            <a:r>
              <a:rPr lang="es-MX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Identificar y promover la ampliación de convenios interinstitucionales que contribuyan con el fortalecimiento en la virtualización de los servicios judiciales.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B994B47-857E-4486-93E5-709670B35166}"/>
              </a:ext>
            </a:extLst>
          </p:cNvPr>
          <p:cNvSpPr/>
          <p:nvPr/>
        </p:nvSpPr>
        <p:spPr>
          <a:xfrm>
            <a:off x="4484536" y="5566301"/>
            <a:ext cx="746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600" b="1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6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Despacho de la Presidencia, Dirección Jurídica y oficinas involucradas. </a:t>
            </a:r>
          </a:p>
        </p:txBody>
      </p:sp>
    </p:spTree>
    <p:extLst>
      <p:ext uri="{BB962C8B-B14F-4D97-AF65-F5344CB8AC3E}">
        <p14:creationId xmlns:p14="http://schemas.microsoft.com/office/powerpoint/2010/main" val="3808424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sala de estar&#10;&#10;Descripción generada automáticamente">
            <a:extLst>
              <a:ext uri="{FF2B5EF4-FFF2-40B4-BE49-F238E27FC236}">
                <a16:creationId xmlns:a16="http://schemas.microsoft.com/office/drawing/2014/main" id="{0C9B9BD3-DC4F-4E75-B69B-8A4B8F2606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6D054C3-2D6D-4948-8E00-73E737A8079E}"/>
              </a:ext>
            </a:extLst>
          </p:cNvPr>
          <p:cNvSpPr/>
          <p:nvPr/>
        </p:nvSpPr>
        <p:spPr>
          <a:xfrm>
            <a:off x="755780" y="503853"/>
            <a:ext cx="10627567" cy="57196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CE6239C-2311-46E2-A584-5EB21C14C454}"/>
              </a:ext>
            </a:extLst>
          </p:cNvPr>
          <p:cNvSpPr/>
          <p:nvPr/>
        </p:nvSpPr>
        <p:spPr>
          <a:xfrm>
            <a:off x="968353" y="2086412"/>
            <a:ext cx="95813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Objetivo: </a:t>
            </a:r>
          </a:p>
          <a:p>
            <a:pPr algn="just"/>
            <a:endParaRPr lang="es-MX" sz="2000" b="1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/>
            <a:r>
              <a:rPr lang="es-CR" sz="2000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Consolidar en un plan de acción para la continuidad de los servicios judiciales, de las acciones institucionales que se han venido desarrollando, como efecto del COVID-19; con el fin de realizar la alineación estratégica e incorporarlas en los Sistemas del PEI y PAO, para la implementación y seguimiento de manera automatizada.</a:t>
            </a:r>
            <a:endParaRPr lang="es-MX" sz="2000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58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tabla, interior, laptop, computadora&#10;&#10;Descripción generada automáticamente">
            <a:extLst>
              <a:ext uri="{FF2B5EF4-FFF2-40B4-BE49-F238E27FC236}">
                <a16:creationId xmlns:a16="http://schemas.microsoft.com/office/drawing/2014/main" id="{0A5D41EF-50E9-4918-BCE8-799DF3F2A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72" y="550506"/>
            <a:ext cx="11208856" cy="5756988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B918B5F-4C26-4D3C-A743-A4BC966E123E}"/>
              </a:ext>
            </a:extLst>
          </p:cNvPr>
          <p:cNvSpPr/>
          <p:nvPr/>
        </p:nvSpPr>
        <p:spPr>
          <a:xfrm>
            <a:off x="491571" y="550506"/>
            <a:ext cx="11208855" cy="5756988"/>
          </a:xfrm>
          <a:prstGeom prst="rect">
            <a:avLst/>
          </a:prstGeom>
          <a:solidFill>
            <a:srgbClr val="3B383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D27581B-F934-4110-B8DB-113BEA61852F}"/>
              </a:ext>
            </a:extLst>
          </p:cNvPr>
          <p:cNvSpPr/>
          <p:nvPr/>
        </p:nvSpPr>
        <p:spPr>
          <a:xfrm>
            <a:off x="894510" y="805153"/>
            <a:ext cx="5264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17 - Actualización de los mecanismos de recolección de información y monitoreo de las acciones implementadas mediante indicadores específicos.</a:t>
            </a:r>
            <a:endParaRPr lang="es-MX" sz="2000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236234F-452A-4DD3-9F1D-87E3E2A03218}"/>
              </a:ext>
            </a:extLst>
          </p:cNvPr>
          <p:cNvSpPr/>
          <p:nvPr/>
        </p:nvSpPr>
        <p:spPr>
          <a:xfrm>
            <a:off x="681675" y="3267500"/>
            <a:ext cx="51042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R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Diseñar mecanismos de recolección de información sobre la </a:t>
            </a:r>
            <a:r>
              <a:rPr lang="es-CR" b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percepción de las personas usuarias </a:t>
            </a:r>
            <a:r>
              <a:rPr lang="es-CR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 los servicios presenciales y virtuales, con el fin de obtener insumos de mejora.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R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Ajustar y monitorear los indicadores estadísticos a las condiciones actuales de emergencia nacional, para brindar información oportuna para análisis y toma de decisiones institucionales.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F1A515D-8F8E-4C6C-ADC8-BA70601DEC12}"/>
              </a:ext>
            </a:extLst>
          </p:cNvPr>
          <p:cNvSpPr/>
          <p:nvPr/>
        </p:nvSpPr>
        <p:spPr>
          <a:xfrm>
            <a:off x="6095998" y="5572585"/>
            <a:ext cx="54577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CR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Dirección de Planificación, Contraloría de Servicios, Dirección de Tecnología de la Información</a:t>
            </a:r>
          </a:p>
          <a:p>
            <a:pPr algn="r"/>
            <a:r>
              <a:rPr lang="es-MX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54344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alimentos, tabla&#10;&#10;Descripción generada automáticamente">
            <a:extLst>
              <a:ext uri="{FF2B5EF4-FFF2-40B4-BE49-F238E27FC236}">
                <a16:creationId xmlns:a16="http://schemas.microsoft.com/office/drawing/2014/main" id="{887DCB54-947C-437F-B467-EA00F7BFC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81319" cy="685800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8455318-42E0-43AE-A10F-D96F4C54F3AA}"/>
              </a:ext>
            </a:extLst>
          </p:cNvPr>
          <p:cNvSpPr/>
          <p:nvPr/>
        </p:nvSpPr>
        <p:spPr>
          <a:xfrm>
            <a:off x="4237334" y="0"/>
            <a:ext cx="402399" cy="703297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35A485A-ED38-490D-A535-15C276BEA304}"/>
              </a:ext>
            </a:extLst>
          </p:cNvPr>
          <p:cNvSpPr/>
          <p:nvPr/>
        </p:nvSpPr>
        <p:spPr>
          <a:xfrm>
            <a:off x="5191230" y="1028343"/>
            <a:ext cx="63008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18 – Gestión de Servicios Críticos</a:t>
            </a:r>
          </a:p>
          <a:p>
            <a:pPr algn="just"/>
            <a:endParaRPr lang="es-MX" b="1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/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R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Plan de Continuidad del Servicio (Procesos Críticos)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R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Aperturas Efectivas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R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410AB36-3F44-455A-8567-E66EFB5DFAC6}"/>
              </a:ext>
            </a:extLst>
          </p:cNvPr>
          <p:cNvSpPr/>
          <p:nvPr/>
        </p:nvSpPr>
        <p:spPr>
          <a:xfrm>
            <a:off x="7552269" y="6257836"/>
            <a:ext cx="451885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100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100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Dirección Ejecutiva, Dirección de Tecnología de la Información, Dirección de Gestión Humana y Dirección de Planificación</a:t>
            </a:r>
          </a:p>
          <a:p>
            <a:pPr algn="r"/>
            <a:endParaRPr lang="es-MX" sz="1100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63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tabla, interior, ventana, laptop&#10;&#10;Descripción generada automáticamente">
            <a:extLst>
              <a:ext uri="{FF2B5EF4-FFF2-40B4-BE49-F238E27FC236}">
                <a16:creationId xmlns:a16="http://schemas.microsoft.com/office/drawing/2014/main" id="{4295C5BF-42E8-42AE-AA12-9FE8123CDB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6096"/>
          <a:stretch/>
        </p:blipFill>
        <p:spPr>
          <a:xfrm>
            <a:off x="0" y="0"/>
            <a:ext cx="12260424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6D054C3-2D6D-4948-8E00-73E737A8079E}"/>
              </a:ext>
            </a:extLst>
          </p:cNvPr>
          <p:cNvSpPr/>
          <p:nvPr/>
        </p:nvSpPr>
        <p:spPr>
          <a:xfrm>
            <a:off x="755780" y="503853"/>
            <a:ext cx="10627567" cy="57196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CE6239C-2311-46E2-A584-5EB21C14C454}"/>
              </a:ext>
            </a:extLst>
          </p:cNvPr>
          <p:cNvSpPr/>
          <p:nvPr/>
        </p:nvSpPr>
        <p:spPr>
          <a:xfrm>
            <a:off x="1278869" y="1841564"/>
            <a:ext cx="9581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19 – </a:t>
            </a:r>
            <a:r>
              <a:rPr lang="es-CR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Lineamientos de Corte Plena y Consejo Superior, en atención a la declaratoria de emergencia nacional, debido a la situación de emergencia sanitaria provocada por la enfermedad COVID-19.</a:t>
            </a:r>
            <a:r>
              <a:rPr lang="es-MX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pPr algn="just"/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2401A7D-2091-458A-B078-277398006862}"/>
              </a:ext>
            </a:extLst>
          </p:cNvPr>
          <p:cNvSpPr/>
          <p:nvPr/>
        </p:nvSpPr>
        <p:spPr>
          <a:xfrm>
            <a:off x="509109" y="5020040"/>
            <a:ext cx="104200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6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Dirección Ejecutiva, Despacho de la Presidencia, Comisión de Emergencias. </a:t>
            </a:r>
          </a:p>
          <a:p>
            <a:pPr algn="ctr"/>
            <a:r>
              <a:rPr lang="es-MX" sz="16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14085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80ADD4FA-8498-4456-A19A-81E7CC4068EF}"/>
              </a:ext>
            </a:extLst>
          </p:cNvPr>
          <p:cNvSpPr/>
          <p:nvPr/>
        </p:nvSpPr>
        <p:spPr>
          <a:xfrm>
            <a:off x="473570" y="546729"/>
            <a:ext cx="6855888" cy="5833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5" name="Marcador de contenido 4" descr="Imagen que contiene persona, hombre, gente, gato&#10;&#10;Descripción generada automáticamente">
            <a:extLst>
              <a:ext uri="{FF2B5EF4-FFF2-40B4-BE49-F238E27FC236}">
                <a16:creationId xmlns:a16="http://schemas.microsoft.com/office/drawing/2014/main" id="{0F7B732D-B037-4C37-A77D-A057A9E7D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713" r="10375"/>
          <a:stretch/>
        </p:blipFill>
        <p:spPr>
          <a:xfrm>
            <a:off x="7511143" y="3429000"/>
            <a:ext cx="4335624" cy="2916608"/>
          </a:xfr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C580D8C-7D86-4B12-B10D-49F5C61538EA}"/>
              </a:ext>
            </a:extLst>
          </p:cNvPr>
          <p:cNvSpPr/>
          <p:nvPr/>
        </p:nvSpPr>
        <p:spPr>
          <a:xfrm>
            <a:off x="7511143" y="512391"/>
            <a:ext cx="4335624" cy="2762654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78F011C-6D60-4BF8-A554-57EC5A5E075D}"/>
              </a:ext>
            </a:extLst>
          </p:cNvPr>
          <p:cNvSpPr/>
          <p:nvPr/>
        </p:nvSpPr>
        <p:spPr>
          <a:xfrm>
            <a:off x="1134251" y="2490176"/>
            <a:ext cx="55345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20 – Gestión de las Tecnologías de la Información y Transformación Digital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A19281B-F8F9-4199-8234-B87016F88B94}"/>
              </a:ext>
            </a:extLst>
          </p:cNvPr>
          <p:cNvSpPr/>
          <p:nvPr/>
        </p:nvSpPr>
        <p:spPr>
          <a:xfrm>
            <a:off x="6168265" y="6414286"/>
            <a:ext cx="5457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4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Dirección de Tecnología de la Información </a:t>
            </a:r>
          </a:p>
        </p:txBody>
      </p:sp>
    </p:spTree>
    <p:extLst>
      <p:ext uri="{BB962C8B-B14F-4D97-AF65-F5344CB8AC3E}">
        <p14:creationId xmlns:p14="http://schemas.microsoft.com/office/powerpoint/2010/main" val="2456263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computadora, tabla, escritorio&#10;&#10;Descripción generada automáticamente">
            <a:extLst>
              <a:ext uri="{FF2B5EF4-FFF2-40B4-BE49-F238E27FC236}">
                <a16:creationId xmlns:a16="http://schemas.microsoft.com/office/drawing/2014/main" id="{D2889D52-8479-4FF1-B999-7219B2B11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489" r="20915"/>
          <a:stretch/>
        </p:blipFill>
        <p:spPr>
          <a:xfrm>
            <a:off x="699797" y="649966"/>
            <a:ext cx="5281220" cy="5330955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F5E4E4-97AB-493B-9134-8E5AC0E9B5A6}"/>
              </a:ext>
            </a:extLst>
          </p:cNvPr>
          <p:cNvSpPr/>
          <p:nvPr/>
        </p:nvSpPr>
        <p:spPr>
          <a:xfrm>
            <a:off x="6210985" y="649966"/>
            <a:ext cx="5281218" cy="2555099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3A70D7E-0A2A-4385-90E6-B498931476A2}"/>
              </a:ext>
            </a:extLst>
          </p:cNvPr>
          <p:cNvSpPr/>
          <p:nvPr/>
        </p:nvSpPr>
        <p:spPr>
          <a:xfrm>
            <a:off x="6210985" y="3425822"/>
            <a:ext cx="5281218" cy="25550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0677A5A-1723-4FFB-92DF-8279486AB686}"/>
              </a:ext>
            </a:extLst>
          </p:cNvPr>
          <p:cNvSpPr/>
          <p:nvPr/>
        </p:nvSpPr>
        <p:spPr>
          <a:xfrm>
            <a:off x="6795710" y="1479146"/>
            <a:ext cx="3935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21 - Seguimiento de los alcances de las acciones realizadas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5B3EBB0-FBF2-4842-9408-CC28F350C631}"/>
              </a:ext>
            </a:extLst>
          </p:cNvPr>
          <p:cNvSpPr/>
          <p:nvPr/>
        </p:nvSpPr>
        <p:spPr>
          <a:xfrm>
            <a:off x="7080331" y="3826208"/>
            <a:ext cx="35425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Generar el instrumento que permita visibilizar las acciones realizadas en el Poder Judicial presentes y futuras en el Poder Judicial para atender la emergencia del COVID-19</a:t>
            </a:r>
          </a:p>
        </p:txBody>
      </p:sp>
      <p:sp>
        <p:nvSpPr>
          <p:cNvPr id="12" name="Triángulo isósceles 11">
            <a:extLst>
              <a:ext uri="{FF2B5EF4-FFF2-40B4-BE49-F238E27FC236}">
                <a16:creationId xmlns:a16="http://schemas.microsoft.com/office/drawing/2014/main" id="{034E3AAF-E9C7-4788-9BD0-D0C8E0D3804F}"/>
              </a:ext>
            </a:extLst>
          </p:cNvPr>
          <p:cNvSpPr/>
          <p:nvPr/>
        </p:nvSpPr>
        <p:spPr>
          <a:xfrm rot="10800000">
            <a:off x="8339447" y="3123370"/>
            <a:ext cx="1084471" cy="48208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0D2AA93-7754-4C45-B638-BF16F9BD838A}"/>
              </a:ext>
            </a:extLst>
          </p:cNvPr>
          <p:cNvSpPr/>
          <p:nvPr/>
        </p:nvSpPr>
        <p:spPr>
          <a:xfrm>
            <a:off x="6034419" y="6250502"/>
            <a:ext cx="5457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4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Comisión de Emergencias del Poder Judicial. </a:t>
            </a:r>
          </a:p>
        </p:txBody>
      </p:sp>
    </p:spTree>
    <p:extLst>
      <p:ext uri="{BB962C8B-B14F-4D97-AF65-F5344CB8AC3E}">
        <p14:creationId xmlns:p14="http://schemas.microsoft.com/office/powerpoint/2010/main" val="2338880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25023B8-85E0-41D5-A769-46C957E08D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4175480"/>
              </p:ext>
            </p:extLst>
          </p:nvPr>
        </p:nvGraphicFramePr>
        <p:xfrm>
          <a:off x="643467" y="687225"/>
          <a:ext cx="10905067" cy="5884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1253">
                  <a:extLst>
                    <a:ext uri="{9D8B030D-6E8A-4147-A177-3AD203B41FA5}">
                      <a16:colId xmlns:a16="http://schemas.microsoft.com/office/drawing/2014/main" val="3291892470"/>
                    </a:ext>
                  </a:extLst>
                </a:gridCol>
                <a:gridCol w="2833814">
                  <a:extLst>
                    <a:ext uri="{9D8B030D-6E8A-4147-A177-3AD203B41FA5}">
                      <a16:colId xmlns:a16="http://schemas.microsoft.com/office/drawing/2014/main" val="2620009047"/>
                    </a:ext>
                  </a:extLst>
                </a:gridCol>
              </a:tblGrid>
              <a:tr h="22717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CANTIDAD DE ACCIONES PROPUESTAS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71950543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1 – Reprogramación de Objetivos y Metas del PEI y PAO 2020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1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1866480805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2 – Alineamiento del Portafolio de Proyectos Estratégico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1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2491910349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3 – Adecuación de modelos de trabajo en modalidad virtual en todas las oficinas y despachos judiciales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4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3051933463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4 – Estrategias para mantener y extender el teletrabajo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9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2622694937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5 – Apoyo de las Comisiones Institucionales en promover los servicios virtuales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3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157257379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6 – Promover reuniones, capacitaciones, congresos, sesiones de trabajo y talleres en modalidad virtual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4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4144268514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7 – Adecuación de protocolos de salud en relación con la prevención del contagio de COVID-19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7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602352083"/>
                  </a:ext>
                </a:extLst>
              </a:tr>
              <a:tr h="40099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8 – Revisión del presupuesto 2020 para su ejecución, la formulación presupuesto 2021 y programación del presupuesto 2022.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3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3530204199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9 – Ampliación de los servicios de la Línea 800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4293716238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10 – Ampliación de los servicios de la Mesa de Ayuda (DTI)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1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3408094953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11 – Potenciar la comunicación de los servicios virtuales disponibles a la ciudadanía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3894618769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12 – Propuesta reincorporación progresiva de personal vulnerable 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3831828331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13 – Evaluación del Riesgo de Exposición del Personal al COVID-19. 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4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1867877287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14 – Gestión de riesgos institucionales.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3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1992272282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15 – Modificación de horarios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4179185871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16 – Ampliación de convenios interinstitucionales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1474010795"/>
                  </a:ext>
                </a:extLst>
              </a:tr>
              <a:tr h="40099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17 – Actualización de los mecanismos de recolección de información y monitoreo de las acciones implementadas mediante indicadores específicos.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4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805160645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18 – Gestión de Servicios Críticos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1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1182821729"/>
                  </a:ext>
                </a:extLst>
              </a:tr>
              <a:tr h="40099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19 – Lineamientos de Corte Plena y Consejo Superior, en atención a la declaratoria de emergencia nacional, debido a la situación de emergencia sanitaria provocada por la enfermedad COVID-19. 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14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2473816881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20 – Gestión de las Tecnologías de la Información y Transformación Digital</a:t>
                      </a:r>
                      <a:endParaRPr lang="es-CR" sz="2000" b="0" i="0" u="none" strike="noStrike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4</a:t>
                      </a:r>
                      <a:endParaRPr lang="es-CR" sz="2000" b="0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1390910191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b="0" i="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Estrategia 21 – Seguimiento de las acciones realizadas</a:t>
                      </a: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b="0" i="0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Se realizará a través del sistema automatizado PAO. </a:t>
                      </a: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2948078762"/>
                  </a:ext>
                </a:extLst>
              </a:tr>
              <a:tr h="22529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 b="1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Total general</a:t>
                      </a:r>
                      <a:endParaRPr lang="es-CR" sz="2800" b="1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 b="1" u="none" strike="noStrike" dirty="0"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73</a:t>
                      </a:r>
                      <a:endParaRPr lang="es-CR" sz="2800" b="1" i="0" u="none" strike="noStrike" dirty="0"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7421" marR="7421" marT="7421" marB="0" anchor="b"/>
                </a:tc>
                <a:extLst>
                  <a:ext uri="{0D108BD9-81ED-4DB2-BD59-A6C34878D82A}">
                    <a16:rowId xmlns:a16="http://schemas.microsoft.com/office/drawing/2014/main" val="752560734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1E8A839-C555-42D3-98CD-A99E3D66B0D2}"/>
              </a:ext>
            </a:extLst>
          </p:cNvPr>
          <p:cNvSpPr txBox="1"/>
          <p:nvPr/>
        </p:nvSpPr>
        <p:spPr>
          <a:xfrm>
            <a:off x="3698789" y="90616"/>
            <a:ext cx="36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b="1" dirty="0"/>
              <a:t>RESUMEN</a:t>
            </a:r>
          </a:p>
        </p:txBody>
      </p:sp>
    </p:spTree>
    <p:extLst>
      <p:ext uri="{BB962C8B-B14F-4D97-AF65-F5344CB8AC3E}">
        <p14:creationId xmlns:p14="http://schemas.microsoft.com/office/powerpoint/2010/main" val="387218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alimentos, tabla&#10;&#10;Descripción generada automáticamente">
            <a:extLst>
              <a:ext uri="{FF2B5EF4-FFF2-40B4-BE49-F238E27FC236}">
                <a16:creationId xmlns:a16="http://schemas.microsoft.com/office/drawing/2014/main" id="{887DCB54-947C-437F-B467-EA00F7BFC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0681" y="0"/>
            <a:ext cx="4281319" cy="6858000"/>
          </a:xfr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35A485A-ED38-490D-A535-15C276BEA304}"/>
              </a:ext>
            </a:extLst>
          </p:cNvPr>
          <p:cNvSpPr/>
          <p:nvPr/>
        </p:nvSpPr>
        <p:spPr>
          <a:xfrm>
            <a:off x="610278" y="318894"/>
            <a:ext cx="63008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METODOLOGÍA PARA LA DEFINICIÓN DEL PLAN DE ACCIÓN </a:t>
            </a:r>
          </a:p>
          <a:p>
            <a:pPr algn="just"/>
            <a:endParaRPr lang="es-MX" b="1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/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6727778-2993-4A37-8039-51C1BF02F0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0925047"/>
              </p:ext>
            </p:extLst>
          </p:nvPr>
        </p:nvGraphicFramePr>
        <p:xfrm>
          <a:off x="114553" y="781213"/>
          <a:ext cx="7634280" cy="4921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23705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reloj&#10;&#10;Descripción generada automáticamente">
            <a:extLst>
              <a:ext uri="{FF2B5EF4-FFF2-40B4-BE49-F238E27FC236}">
                <a16:creationId xmlns:a16="http://schemas.microsoft.com/office/drawing/2014/main" id="{2B9D9733-9675-402C-B8AD-79EAB83ACF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877" y="0"/>
            <a:ext cx="4068148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DAE0B04-5E80-402D-9C64-F697CCCA2648}"/>
              </a:ext>
            </a:extLst>
          </p:cNvPr>
          <p:cNvSpPr/>
          <p:nvPr/>
        </p:nvSpPr>
        <p:spPr>
          <a:xfrm>
            <a:off x="-1" y="0"/>
            <a:ext cx="3129095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8D365A4-9A2A-47BD-84F8-FE0B375AD15A}"/>
              </a:ext>
            </a:extLst>
          </p:cNvPr>
          <p:cNvSpPr/>
          <p:nvPr/>
        </p:nvSpPr>
        <p:spPr>
          <a:xfrm>
            <a:off x="-105279" y="2090172"/>
            <a:ext cx="3050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R" sz="2800" b="1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 1 - </a:t>
            </a:r>
          </a:p>
          <a:p>
            <a:pPr algn="ctr"/>
            <a:endParaRPr lang="es-CR" sz="2800" b="1" dirty="0">
              <a:solidFill>
                <a:schemeClr val="bg1">
                  <a:lumMod val="9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s-CR" sz="2800" b="1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Reprogramación de Objetivos y Metas del PEI y PAO 2020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948A1F5-1EE2-4707-8AA3-CEAC73846BC8}"/>
              </a:ext>
            </a:extLst>
          </p:cNvPr>
          <p:cNvSpPr/>
          <p:nvPr/>
        </p:nvSpPr>
        <p:spPr>
          <a:xfrm>
            <a:off x="7141445" y="2612590"/>
            <a:ext cx="46769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Aprobado por la Corte Plena en sesión 24-2020, del 4 de mayo de 2020, artículo XVI. Oficio 619-PLA-PE-2020.</a:t>
            </a:r>
          </a:p>
          <a:p>
            <a:pPr algn="just"/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R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Proceso de reformulación de la planificación estratégica y operativa, como respuesta a los efectos generados de la emergencia sanitaria COVID-19.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179A6B7-C9A1-4D9B-95E5-5EDB1A23CAB2}"/>
              </a:ext>
            </a:extLst>
          </p:cNvPr>
          <p:cNvSpPr/>
          <p:nvPr/>
        </p:nvSpPr>
        <p:spPr>
          <a:xfrm>
            <a:off x="5472830" y="5722327"/>
            <a:ext cx="6582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</a:p>
          <a:p>
            <a:pPr algn="r"/>
            <a:r>
              <a:rPr lang="es-MX" sz="1400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Dirección de Planificación, Dirección Ejecutiva, OIJ, MP, DP, CAMFJ. </a:t>
            </a:r>
            <a:endParaRPr lang="es-CR" sz="1400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16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naranja, tabla, colorido&#10;&#10;Descripción generada automáticamente">
            <a:extLst>
              <a:ext uri="{FF2B5EF4-FFF2-40B4-BE49-F238E27FC236}">
                <a16:creationId xmlns:a16="http://schemas.microsoft.com/office/drawing/2014/main" id="{790B0B66-F206-460D-A01E-63451BA25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628" y="0"/>
            <a:ext cx="6402372" cy="6858000"/>
          </a:xfr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00E6173E-1F54-4B73-9465-1768E4FE7808}"/>
              </a:ext>
            </a:extLst>
          </p:cNvPr>
          <p:cNvGrpSpPr/>
          <p:nvPr/>
        </p:nvGrpSpPr>
        <p:grpSpPr>
          <a:xfrm>
            <a:off x="5789628" y="-1"/>
            <a:ext cx="6402372" cy="6858001"/>
            <a:chOff x="5789628" y="-1"/>
            <a:chExt cx="6402372" cy="6858001"/>
          </a:xfrm>
        </p:grpSpPr>
        <p:sp>
          <p:nvSpPr>
            <p:cNvPr id="6" name="Triángulo isósceles 5">
              <a:extLst>
                <a:ext uri="{FF2B5EF4-FFF2-40B4-BE49-F238E27FC236}">
                  <a16:creationId xmlns:a16="http://schemas.microsoft.com/office/drawing/2014/main" id="{A90D5357-C1A1-426A-9A0F-26D79A613160}"/>
                </a:ext>
              </a:extLst>
            </p:cNvPr>
            <p:cNvSpPr/>
            <p:nvPr/>
          </p:nvSpPr>
          <p:spPr>
            <a:xfrm rot="10800000">
              <a:off x="10435905" y="-1"/>
              <a:ext cx="1756095" cy="678669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7" name="Triángulo isósceles 6">
              <a:extLst>
                <a:ext uri="{FF2B5EF4-FFF2-40B4-BE49-F238E27FC236}">
                  <a16:creationId xmlns:a16="http://schemas.microsoft.com/office/drawing/2014/main" id="{3A7C25FE-4AE3-4324-8086-F69AA4866255}"/>
                </a:ext>
              </a:extLst>
            </p:cNvPr>
            <p:cNvSpPr/>
            <p:nvPr/>
          </p:nvSpPr>
          <p:spPr>
            <a:xfrm>
              <a:off x="5789628" y="71306"/>
              <a:ext cx="1756095" cy="678669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FD93BF25-186C-4D58-884B-C715D12564F4}"/>
              </a:ext>
            </a:extLst>
          </p:cNvPr>
          <p:cNvSpPr/>
          <p:nvPr/>
        </p:nvSpPr>
        <p:spPr>
          <a:xfrm>
            <a:off x="560988" y="773208"/>
            <a:ext cx="46769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2 - Alineamiento del Portafolio de Proyectos Estratégico</a:t>
            </a:r>
          </a:p>
          <a:p>
            <a:pPr algn="just"/>
            <a:endParaRPr lang="es-MX" b="1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/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Identificación de los riesgos materializados de los proyectos, así como la definición de las acciones a realizar para la reprogramación de los cronogramas de los proyectos. </a:t>
            </a:r>
          </a:p>
          <a:p>
            <a:pPr algn="just"/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Este análisis será insumo para el Consejo Superior decidir sobre la prórroga o no de los PCGS para el próximo periodo de los proyectos estratégicos.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Asimismo, se considera de relevancia realizar el mismo ejercicio para los PCGS de proyectos operativos.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1B803F-511A-4A56-88A5-90D136F38991}"/>
              </a:ext>
            </a:extLst>
          </p:cNvPr>
          <p:cNvSpPr/>
          <p:nvPr/>
        </p:nvSpPr>
        <p:spPr>
          <a:xfrm>
            <a:off x="85284" y="6084792"/>
            <a:ext cx="65823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400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Dirección de Planificación, Dirección Ejecutiva, OIJ, MP, DP, CAMFJ. </a:t>
            </a:r>
            <a:endParaRPr lang="es-CR" sz="1400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98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sala de estar&#10;&#10;Descripción generada automáticamente">
            <a:extLst>
              <a:ext uri="{FF2B5EF4-FFF2-40B4-BE49-F238E27FC236}">
                <a16:creationId xmlns:a16="http://schemas.microsoft.com/office/drawing/2014/main" id="{0C9B9BD3-DC4F-4E75-B69B-8A4B8F2606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6D054C3-2D6D-4948-8E00-73E737A8079E}"/>
              </a:ext>
            </a:extLst>
          </p:cNvPr>
          <p:cNvSpPr/>
          <p:nvPr/>
        </p:nvSpPr>
        <p:spPr>
          <a:xfrm>
            <a:off x="755780" y="503853"/>
            <a:ext cx="10627567" cy="57196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CE6239C-2311-46E2-A584-5EB21C14C454}"/>
              </a:ext>
            </a:extLst>
          </p:cNvPr>
          <p:cNvSpPr/>
          <p:nvPr/>
        </p:nvSpPr>
        <p:spPr>
          <a:xfrm>
            <a:off x="1278869" y="1841564"/>
            <a:ext cx="95813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3 - Adecuación de modelos de trabajo en modalidad virtual en todas las oficinas y despachos judiciales</a:t>
            </a:r>
          </a:p>
          <a:p>
            <a:pPr algn="just"/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Adecuación de las diferentes oficinas y despachos judiciales en sus modelos de trabajo para brindar sus servicios en modalidad virtual, considerando asegurar el acceso a la justicia de las poblaciones en condición de vulnerabilidad. </a:t>
            </a:r>
          </a:p>
          <a:p>
            <a:pPr algn="just"/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Cada oficina y despacho judicial deberá realizar una revisión integral de los procesos y servicios de sus oficinas, para la identificación de oportunidades para la aplicación de la modalidad virtual y definir los planes de trabajo para realizarlo.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E0FC2D7-AA33-4BBB-B110-6CE769952656}"/>
              </a:ext>
            </a:extLst>
          </p:cNvPr>
          <p:cNvSpPr/>
          <p:nvPr/>
        </p:nvSpPr>
        <p:spPr>
          <a:xfrm>
            <a:off x="2775477" y="5309813"/>
            <a:ext cx="5457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4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Todas las oficinas y despachos judiciales. </a:t>
            </a:r>
          </a:p>
        </p:txBody>
      </p:sp>
    </p:spTree>
    <p:extLst>
      <p:ext uri="{BB962C8B-B14F-4D97-AF65-F5344CB8AC3E}">
        <p14:creationId xmlns:p14="http://schemas.microsoft.com/office/powerpoint/2010/main" val="2681144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alimentos, tabla&#10;&#10;Descripción generada automáticamente">
            <a:extLst>
              <a:ext uri="{FF2B5EF4-FFF2-40B4-BE49-F238E27FC236}">
                <a16:creationId xmlns:a16="http://schemas.microsoft.com/office/drawing/2014/main" id="{887DCB54-947C-437F-B467-EA00F7BFC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81319" cy="685800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8455318-42E0-43AE-A10F-D96F4C54F3AA}"/>
              </a:ext>
            </a:extLst>
          </p:cNvPr>
          <p:cNvSpPr/>
          <p:nvPr/>
        </p:nvSpPr>
        <p:spPr>
          <a:xfrm>
            <a:off x="4237334" y="0"/>
            <a:ext cx="402399" cy="703297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35A485A-ED38-490D-A535-15C276BEA304}"/>
              </a:ext>
            </a:extLst>
          </p:cNvPr>
          <p:cNvSpPr/>
          <p:nvPr/>
        </p:nvSpPr>
        <p:spPr>
          <a:xfrm>
            <a:off x="5191230" y="1028343"/>
            <a:ext cx="63008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4 - Estrategias para mantener y extender el teletrabajo</a:t>
            </a:r>
          </a:p>
          <a:p>
            <a:pPr algn="just"/>
            <a:endParaRPr lang="es-MX" b="1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/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Ampliación de la cobertura del teletrabajo en todas las oficinas y despachos judiciales, en los que sea factible aplicar esta modalidad. </a:t>
            </a:r>
          </a:p>
          <a:p>
            <a:pPr algn="just"/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Revisar y actualizar de manera urgente el Reglamento del Teletrabajo.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Potenciar el uso y disponibilidad de los equipos portátiles, licencias VPN e infraestructura tecnológica para continuar fortaleciendo este tema.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R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Elaborar un diagnóstico de </a:t>
            </a:r>
            <a:r>
              <a:rPr lang="es-CR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necesidades informáticas </a:t>
            </a:r>
            <a:r>
              <a:rPr lang="es-CR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 los requerimientos necesarios para mantener operando el teletrabajo en el personal de todas las oficinas judiciales.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410AB36-3F44-455A-8567-E66EFB5DFAC6}"/>
              </a:ext>
            </a:extLst>
          </p:cNvPr>
          <p:cNvSpPr/>
          <p:nvPr/>
        </p:nvSpPr>
        <p:spPr>
          <a:xfrm>
            <a:off x="7552269" y="6257836"/>
            <a:ext cx="451885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100" b="1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1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Comisión de Teletrabajo, Dirección de Gestión Humana, Dirección de Tecnología de la Información, Corte Plena </a:t>
            </a:r>
          </a:p>
          <a:p>
            <a:pPr algn="r"/>
            <a:endParaRPr lang="es-MX" sz="110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08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tabla, interior, ventana, laptop&#10;&#10;Descripción generada automáticamente">
            <a:extLst>
              <a:ext uri="{FF2B5EF4-FFF2-40B4-BE49-F238E27FC236}">
                <a16:creationId xmlns:a16="http://schemas.microsoft.com/office/drawing/2014/main" id="{4295C5BF-42E8-42AE-AA12-9FE8123CDB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6096"/>
          <a:stretch/>
        </p:blipFill>
        <p:spPr>
          <a:xfrm>
            <a:off x="0" y="0"/>
            <a:ext cx="12260424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6D054C3-2D6D-4948-8E00-73E737A8079E}"/>
              </a:ext>
            </a:extLst>
          </p:cNvPr>
          <p:cNvSpPr/>
          <p:nvPr/>
        </p:nvSpPr>
        <p:spPr>
          <a:xfrm>
            <a:off x="755780" y="503853"/>
            <a:ext cx="10627567" cy="57196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CE6239C-2311-46E2-A584-5EB21C14C454}"/>
              </a:ext>
            </a:extLst>
          </p:cNvPr>
          <p:cNvSpPr/>
          <p:nvPr/>
        </p:nvSpPr>
        <p:spPr>
          <a:xfrm>
            <a:off x="1278869" y="1841564"/>
            <a:ext cx="95813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5 - Apoyo de las Comisiones Institucionales en promover los servicios virtuales</a:t>
            </a:r>
          </a:p>
          <a:p>
            <a:pPr algn="just"/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Solicitar a las diferentes Comisiones Institucionales que en sus planes de trabajo, se promueva el teletrabajo y la realización de las audiencias virtuales de las materias a su cargo; considerando asegurar el acceso a la justicia de las poblaciones en condición de vulnerabilidad, para lo cual deberán presentar sus planes de trabajo.</a:t>
            </a:r>
          </a:p>
          <a:p>
            <a:pPr algn="just"/>
            <a:endParaRPr lang="es-MX" dirty="0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Presentar los diferentes protocolos en las materias jurisdiccionales para aplicación de audiencias virtuales.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2401A7D-2091-458A-B078-277398006862}"/>
              </a:ext>
            </a:extLst>
          </p:cNvPr>
          <p:cNvSpPr/>
          <p:nvPr/>
        </p:nvSpPr>
        <p:spPr>
          <a:xfrm>
            <a:off x="509109" y="5020040"/>
            <a:ext cx="104200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6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Comisiones Institucionales, Centro de Apoyo a la Función Jurisdiccional, Dirección de Planificación, Dirección de Tecnología y Dirección Ejecutiva </a:t>
            </a:r>
          </a:p>
          <a:p>
            <a:pPr algn="ctr"/>
            <a:r>
              <a:rPr lang="es-MX" sz="16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2151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persona, hombre, gente, gato&#10;&#10;Descripción generada automáticamente">
            <a:extLst>
              <a:ext uri="{FF2B5EF4-FFF2-40B4-BE49-F238E27FC236}">
                <a16:creationId xmlns:a16="http://schemas.microsoft.com/office/drawing/2014/main" id="{0F7B732D-B037-4C37-A77D-A057A9E7D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713" r="10375"/>
          <a:stretch/>
        </p:blipFill>
        <p:spPr>
          <a:xfrm>
            <a:off x="345233" y="512390"/>
            <a:ext cx="6855888" cy="5833219"/>
          </a:xfr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C580D8C-7D86-4B12-B10D-49F5C61538EA}"/>
              </a:ext>
            </a:extLst>
          </p:cNvPr>
          <p:cNvSpPr/>
          <p:nvPr/>
        </p:nvSpPr>
        <p:spPr>
          <a:xfrm>
            <a:off x="7511143" y="512391"/>
            <a:ext cx="4335624" cy="2762654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0ADD4FA-8498-4456-A19A-81E7CC4068EF}"/>
              </a:ext>
            </a:extLst>
          </p:cNvPr>
          <p:cNvSpPr/>
          <p:nvPr/>
        </p:nvSpPr>
        <p:spPr>
          <a:xfrm>
            <a:off x="7511143" y="3582955"/>
            <a:ext cx="4335624" cy="27626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78F011C-6D60-4BF8-A554-57EC5A5E075D}"/>
              </a:ext>
            </a:extLst>
          </p:cNvPr>
          <p:cNvSpPr/>
          <p:nvPr/>
        </p:nvSpPr>
        <p:spPr>
          <a:xfrm>
            <a:off x="7973826" y="1198697"/>
            <a:ext cx="34102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Estrategia 6 - Promover reuniones, capacitaciones, congresos, sesiones de trabajo y talleres en modalidad virtual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F865123-2EA9-4AED-BF01-C1937740383E}"/>
              </a:ext>
            </a:extLst>
          </p:cNvPr>
          <p:cNvSpPr/>
          <p:nvPr/>
        </p:nvSpPr>
        <p:spPr>
          <a:xfrm>
            <a:off x="7613777" y="4058865"/>
            <a:ext cx="41303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Definir los protocolos, capacitación y sensibilización en el personal judicial para que se promueva la realización de reuniones, capacitaciones, congresos, sesiones de trabajo, talleres y otros en modalidad virtual; en aras de continuar con el cumplimiento de las acciones definidas por la institución.</a:t>
            </a:r>
            <a:endParaRPr lang="es-MX">
              <a:solidFill>
                <a:srgbClr val="3B383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A19281B-F8F9-4199-8234-B87016F88B94}"/>
              </a:ext>
            </a:extLst>
          </p:cNvPr>
          <p:cNvSpPr/>
          <p:nvPr/>
        </p:nvSpPr>
        <p:spPr>
          <a:xfrm>
            <a:off x="6168265" y="6414286"/>
            <a:ext cx="5457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Responsables: </a:t>
            </a:r>
            <a:r>
              <a:rPr lang="es-MX" sz="1400">
                <a:solidFill>
                  <a:srgbClr val="3B383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Dirección de Gestión Humana. </a:t>
            </a:r>
          </a:p>
        </p:txBody>
      </p:sp>
    </p:spTree>
    <p:extLst>
      <p:ext uri="{BB962C8B-B14F-4D97-AF65-F5344CB8AC3E}">
        <p14:creationId xmlns:p14="http://schemas.microsoft.com/office/powerpoint/2010/main" val="2940819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932EC6A1EDE845860F12B736444434" ma:contentTypeVersion="13" ma:contentTypeDescription="Crear nuevo documento." ma:contentTypeScope="" ma:versionID="a8728586c20d72ea2adb0c1705b0812b">
  <xsd:schema xmlns:xsd="http://www.w3.org/2001/XMLSchema" xmlns:xs="http://www.w3.org/2001/XMLSchema" xmlns:p="http://schemas.microsoft.com/office/2006/metadata/properties" xmlns:ns3="391a5545-3ce3-4bc6-af10-630a214d0989" xmlns:ns4="f11f53c3-5b6d-41fa-a99a-ead51ea5b11c" targetNamespace="http://schemas.microsoft.com/office/2006/metadata/properties" ma:root="true" ma:fieldsID="eef2bc6c058f50ab7188d745318d90c2" ns3:_="" ns4:_="">
    <xsd:import namespace="391a5545-3ce3-4bc6-af10-630a214d0989"/>
    <xsd:import namespace="f11f53c3-5b6d-41fa-a99a-ead51ea5b1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1a5545-3ce3-4bc6-af10-630a214d09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1f53c3-5b6d-41fa-a99a-ead51ea5b1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DB3A4F-7A00-4B3C-906E-73A4DAAA47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1a5545-3ce3-4bc6-af10-630a214d0989"/>
    <ds:schemaRef ds:uri="f11f53c3-5b6d-41fa-a99a-ead51ea5b1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ED4DCA-51FC-4FB4-A118-7691185EA7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F48F3D-C9AC-4C58-BCF7-A53D6353FC5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2046</Words>
  <Application>Microsoft Office PowerPoint</Application>
  <PresentationFormat>Panorámica</PresentationFormat>
  <Paragraphs>185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Franklin Gothic Medium Cond</vt:lpstr>
      <vt:lpstr>Segoe UI Semilight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Allan Pow Hing Cordero</dc:creator>
  <cp:lastModifiedBy>Ellen Villegas Hernández</cp:lastModifiedBy>
  <cp:revision>1</cp:revision>
  <dcterms:created xsi:type="dcterms:W3CDTF">2020-10-12T22:45:42Z</dcterms:created>
  <dcterms:modified xsi:type="dcterms:W3CDTF">2020-10-13T19:03:38Z</dcterms:modified>
</cp:coreProperties>
</file>